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image/x-wmf" Extension="wmf"/>
  <Default ContentType="application/vnd.openxmlformats-package.relationships+xml" Extension="rels"/>
  <Default ContentType="application/xml" Extension="xml"/>
  <Default ContentType="image/tiff" Extension="tif"/>
  <Default ContentType="application/vnd.openxmlformats-officedocument.vmlDrawing" Extension="vml"/>
  <Default ContentType="image/gif" Extension="gif"/>
  <Default ContentType="image/tiff" Extension="tiff"/>
  <Default ContentType="image/jpeg" Extension="jpg"/>
  <Default ContentType="video/mp4" Extension="mp4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7"/>
  </p:notesMasterIdLst>
  <p:sldIdLst>
    <p:sldId id="256" r:id="rId2"/>
    <p:sldId id="261" r:id="rId3"/>
    <p:sldId id="313" r:id="rId4"/>
    <p:sldId id="314" r:id="rId5"/>
    <p:sldId id="266" r:id="rId6"/>
    <p:sldId id="268" r:id="rId7"/>
    <p:sldId id="270" r:id="rId8"/>
    <p:sldId id="276" r:id="rId9"/>
    <p:sldId id="272" r:id="rId10"/>
    <p:sldId id="273" r:id="rId11"/>
    <p:sldId id="274" r:id="rId12"/>
    <p:sldId id="306" r:id="rId13"/>
    <p:sldId id="277" r:id="rId14"/>
    <p:sldId id="315" r:id="rId15"/>
    <p:sldId id="316" r:id="rId16"/>
    <p:sldId id="317" r:id="rId17"/>
    <p:sldId id="318" r:id="rId18"/>
    <p:sldId id="319" r:id="rId19"/>
    <p:sldId id="322" r:id="rId20"/>
    <p:sldId id="324" r:id="rId21"/>
    <p:sldId id="325" r:id="rId22"/>
    <p:sldId id="283" r:id="rId23"/>
    <p:sldId id="285" r:id="rId24"/>
    <p:sldId id="286" r:id="rId25"/>
    <p:sldId id="287" r:id="rId26"/>
    <p:sldId id="288" r:id="rId27"/>
    <p:sldId id="271" r:id="rId28"/>
    <p:sldId id="303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26" r:id="rId37"/>
    <p:sldId id="312" r:id="rId38"/>
    <p:sldId id="296" r:id="rId39"/>
    <p:sldId id="297" r:id="rId40"/>
    <p:sldId id="298" r:id="rId41"/>
    <p:sldId id="299" r:id="rId42"/>
    <p:sldId id="307" r:id="rId43"/>
    <p:sldId id="310" r:id="rId44"/>
    <p:sldId id="311" r:id="rId45"/>
    <p:sldId id="301" r:id="rId4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5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bos%20vitD%20yaz&#305;s&#305;\bos%20vitd%20ann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38100">
                <a:solidFill>
                  <a:schemeClr val="accent1">
                    <a:alpha val="60000"/>
                  </a:schemeClr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Sayfa2!$C$2:$C$51</c:f>
              <c:numCache>
                <c:formatCode>General</c:formatCode>
                <c:ptCount val="50"/>
                <c:pt idx="0">
                  <c:v>6</c:v>
                </c:pt>
                <c:pt idx="1">
                  <c:v>11</c:v>
                </c:pt>
                <c:pt idx="2">
                  <c:v>7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6</c:v>
                </c:pt>
                <c:pt idx="10">
                  <c:v>8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4</c:v>
                </c:pt>
                <c:pt idx="33">
                  <c:v>8</c:v>
                </c:pt>
                <c:pt idx="34">
                  <c:v>8</c:v>
                </c:pt>
                <c:pt idx="35">
                  <c:v>11</c:v>
                </c:pt>
                <c:pt idx="36">
                  <c:v>7</c:v>
                </c:pt>
                <c:pt idx="37">
                  <c:v>7</c:v>
                </c:pt>
                <c:pt idx="38">
                  <c:v>8</c:v>
                </c:pt>
                <c:pt idx="39">
                  <c:v>7</c:v>
                </c:pt>
                <c:pt idx="40">
                  <c:v>8</c:v>
                </c:pt>
                <c:pt idx="41">
                  <c:v>7</c:v>
                </c:pt>
                <c:pt idx="42">
                  <c:v>7</c:v>
                </c:pt>
                <c:pt idx="43">
                  <c:v>8</c:v>
                </c:pt>
                <c:pt idx="44">
                  <c:v>7</c:v>
                </c:pt>
                <c:pt idx="45">
                  <c:v>8</c:v>
                </c:pt>
                <c:pt idx="46">
                  <c:v>8</c:v>
                </c:pt>
                <c:pt idx="47">
                  <c:v>11</c:v>
                </c:pt>
                <c:pt idx="48">
                  <c:v>8</c:v>
                </c:pt>
                <c:pt idx="49">
                  <c:v>6</c:v>
                </c:pt>
              </c:numCache>
            </c:numRef>
          </c:xVal>
          <c:yVal>
            <c:numRef>
              <c:f>Sayfa2!$D$2:$D$51</c:f>
              <c:numCache>
                <c:formatCode>0.0</c:formatCode>
                <c:ptCount val="50"/>
                <c:pt idx="0">
                  <c:v>396</c:v>
                </c:pt>
                <c:pt idx="1">
                  <c:v>1669</c:v>
                </c:pt>
                <c:pt idx="2">
                  <c:v>1116.5</c:v>
                </c:pt>
                <c:pt idx="3">
                  <c:v>759.5</c:v>
                </c:pt>
                <c:pt idx="4">
                  <c:v>1428.5</c:v>
                </c:pt>
                <c:pt idx="5">
                  <c:v>2025.5</c:v>
                </c:pt>
                <c:pt idx="6">
                  <c:v>688.5</c:v>
                </c:pt>
                <c:pt idx="7">
                  <c:v>782</c:v>
                </c:pt>
                <c:pt idx="8">
                  <c:v>1066</c:v>
                </c:pt>
                <c:pt idx="9">
                  <c:v>313</c:v>
                </c:pt>
                <c:pt idx="10">
                  <c:v>115</c:v>
                </c:pt>
                <c:pt idx="11">
                  <c:v>423</c:v>
                </c:pt>
                <c:pt idx="12">
                  <c:v>716</c:v>
                </c:pt>
                <c:pt idx="13">
                  <c:v>616</c:v>
                </c:pt>
                <c:pt idx="14">
                  <c:v>907.5</c:v>
                </c:pt>
                <c:pt idx="15">
                  <c:v>736</c:v>
                </c:pt>
                <c:pt idx="16">
                  <c:v>1139</c:v>
                </c:pt>
                <c:pt idx="17">
                  <c:v>845</c:v>
                </c:pt>
                <c:pt idx="18">
                  <c:v>347</c:v>
                </c:pt>
                <c:pt idx="19">
                  <c:v>842</c:v>
                </c:pt>
                <c:pt idx="20">
                  <c:v>800</c:v>
                </c:pt>
                <c:pt idx="21">
                  <c:v>368</c:v>
                </c:pt>
                <c:pt idx="22">
                  <c:v>911.2</c:v>
                </c:pt>
                <c:pt idx="23">
                  <c:v>646.79999999999995</c:v>
                </c:pt>
                <c:pt idx="24">
                  <c:v>112.9</c:v>
                </c:pt>
                <c:pt idx="25">
                  <c:v>315</c:v>
                </c:pt>
                <c:pt idx="26">
                  <c:v>419.7</c:v>
                </c:pt>
                <c:pt idx="27">
                  <c:v>434.4</c:v>
                </c:pt>
                <c:pt idx="28">
                  <c:v>300.60000000000002</c:v>
                </c:pt>
                <c:pt idx="29">
                  <c:v>329.4</c:v>
                </c:pt>
                <c:pt idx="30">
                  <c:v>285.3</c:v>
                </c:pt>
                <c:pt idx="31">
                  <c:v>109.4</c:v>
                </c:pt>
                <c:pt idx="32" formatCode="General">
                  <c:v>359</c:v>
                </c:pt>
                <c:pt idx="33" formatCode="General">
                  <c:v>388</c:v>
                </c:pt>
                <c:pt idx="34" formatCode="General">
                  <c:v>1005</c:v>
                </c:pt>
                <c:pt idx="35" formatCode="General">
                  <c:v>600</c:v>
                </c:pt>
                <c:pt idx="36" formatCode="General">
                  <c:v>1208</c:v>
                </c:pt>
                <c:pt idx="37" formatCode="General">
                  <c:v>636</c:v>
                </c:pt>
                <c:pt idx="38" formatCode="General">
                  <c:v>739</c:v>
                </c:pt>
                <c:pt idx="39" formatCode="General">
                  <c:v>1825</c:v>
                </c:pt>
                <c:pt idx="40" formatCode="General">
                  <c:v>727</c:v>
                </c:pt>
                <c:pt idx="41" formatCode="General">
                  <c:v>1164</c:v>
                </c:pt>
                <c:pt idx="42" formatCode="General">
                  <c:v>637</c:v>
                </c:pt>
                <c:pt idx="43" formatCode="General">
                  <c:v>632</c:v>
                </c:pt>
                <c:pt idx="44" formatCode="0">
                  <c:v>1213.0714285714284</c:v>
                </c:pt>
                <c:pt idx="45" formatCode="General">
                  <c:v>553</c:v>
                </c:pt>
                <c:pt idx="46" formatCode="General">
                  <c:v>612</c:v>
                </c:pt>
                <c:pt idx="47" formatCode="General">
                  <c:v>667</c:v>
                </c:pt>
                <c:pt idx="48" formatCode="General">
                  <c:v>936</c:v>
                </c:pt>
                <c:pt idx="49" formatCode="General">
                  <c:v>371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B7-4A34-BD66-5D36C748E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522544"/>
        <c:axId val="635519216"/>
      </c:scatterChart>
      <c:valAx>
        <c:axId val="635522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400" b="1" dirty="0"/>
                  <a:t>CSF 25OHD levels (ng/ml</a:t>
                </a:r>
                <a:r>
                  <a:rPr lang="tr-TR" sz="1400" b="1" dirty="0" smtClean="0"/>
                  <a:t>)*</a:t>
                </a:r>
                <a:endParaRPr lang="tr-TR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35519216"/>
        <c:crosses val="autoZero"/>
        <c:crossBetween val="midCat"/>
      </c:valAx>
      <c:valAx>
        <c:axId val="635519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400" b="1" dirty="0"/>
                  <a:t>CSF amyloId beta 1-42 levels </a:t>
                </a:r>
                <a:r>
                  <a:rPr lang="tr-TR" sz="1400" b="1" dirty="0" smtClean="0"/>
                  <a:t>(pg/ml)</a:t>
                </a:r>
                <a:endParaRPr lang="tr-TR" sz="1400" b="1" dirty="0"/>
              </a:p>
            </c:rich>
          </c:tx>
          <c:layout>
            <c:manualLayout>
              <c:xMode val="edge"/>
              <c:yMode val="edge"/>
              <c:x val="0"/>
              <c:y val="0.11615729565401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25000"/>
                <a:lumOff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635522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>
            <a:alpha val="6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38100">
        <a:solidFill>
          <a:schemeClr val="phClr">
            <a:alpha val="60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>
        <a:solidFill>
          <a:schemeClr val="tx1">
            <a:lumMod val="25000"/>
            <a:lumOff val="75000"/>
          </a:schemeClr>
        </a:solidFill>
      </a:ln>
    </cs:spPr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4F60F5-B995-4DD4-84DC-F174AFB1F800}" type="doc">
      <dgm:prSet loTypeId="urn:microsoft.com/office/officeart/2005/8/layout/radial5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C4633935-9ACB-4D15-B1EC-A897A06DC447}">
      <dgm:prSet phldrT="[Text]"/>
      <dgm:spPr/>
      <dgm:t>
        <a:bodyPr/>
        <a:lstStyle/>
        <a:p>
          <a:r>
            <a:rPr lang="tr-TR" dirty="0" smtClean="0"/>
            <a:t>Amyloid beta</a:t>
          </a:r>
          <a:endParaRPr lang="tr-TR" dirty="0"/>
        </a:p>
      </dgm:t>
    </dgm:pt>
    <dgm:pt modelId="{933931CD-988E-413F-94CC-48F0C10856C1}" type="parTrans" cxnId="{D5917C26-04EE-489E-992F-8EE89ADDDE73}">
      <dgm:prSet/>
      <dgm:spPr/>
      <dgm:t>
        <a:bodyPr/>
        <a:lstStyle/>
        <a:p>
          <a:endParaRPr lang="tr-TR"/>
        </a:p>
      </dgm:t>
    </dgm:pt>
    <dgm:pt modelId="{70C1B2D6-EB48-403B-B7A5-ACE1A33F14C8}" type="sibTrans" cxnId="{D5917C26-04EE-489E-992F-8EE89ADDDE73}">
      <dgm:prSet/>
      <dgm:spPr/>
      <dgm:t>
        <a:bodyPr/>
        <a:lstStyle/>
        <a:p>
          <a:endParaRPr lang="tr-TR"/>
        </a:p>
      </dgm:t>
    </dgm:pt>
    <dgm:pt modelId="{0108D630-C070-4C9A-A6D9-75012CFABB9B}">
      <dgm:prSet phldrT="[Text]" custT="1"/>
      <dgm:spPr/>
      <dgm:t>
        <a:bodyPr/>
        <a:lstStyle/>
        <a:p>
          <a:r>
            <a:rPr lang="tr-TR" sz="1200" dirty="0" smtClean="0"/>
            <a:t>Disruption of neurotrophic support</a:t>
          </a:r>
          <a:endParaRPr lang="tr-TR" sz="1200" dirty="0"/>
        </a:p>
      </dgm:t>
    </dgm:pt>
    <dgm:pt modelId="{415B0E7E-6CCC-4CC7-B64D-895BB966CE77}" type="parTrans" cxnId="{6E0ED2FD-950E-496F-9B99-54FF9F1DB5DD}">
      <dgm:prSet/>
      <dgm:spPr/>
      <dgm:t>
        <a:bodyPr/>
        <a:lstStyle/>
        <a:p>
          <a:endParaRPr lang="tr-TR"/>
        </a:p>
      </dgm:t>
    </dgm:pt>
    <dgm:pt modelId="{A1BA935C-ED88-4891-8C9D-A469F770A758}" type="sibTrans" cxnId="{6E0ED2FD-950E-496F-9B99-54FF9F1DB5DD}">
      <dgm:prSet/>
      <dgm:spPr/>
      <dgm:t>
        <a:bodyPr/>
        <a:lstStyle/>
        <a:p>
          <a:endParaRPr lang="tr-TR"/>
        </a:p>
      </dgm:t>
    </dgm:pt>
    <dgm:pt modelId="{576EC506-D661-42E8-8DF6-C1FAFF115FC6}">
      <dgm:prSet phldrT="[Text]" custT="1"/>
      <dgm:spPr/>
      <dgm:t>
        <a:bodyPr/>
        <a:lstStyle/>
        <a:p>
          <a:r>
            <a:rPr lang="tr-TR" sz="1100" dirty="0" smtClean="0"/>
            <a:t>Induces CaV1.2 ve 1.3 Suppresses calcium binding proteins</a:t>
          </a:r>
          <a:endParaRPr lang="tr-TR" sz="1100" dirty="0"/>
        </a:p>
      </dgm:t>
    </dgm:pt>
    <dgm:pt modelId="{9C31FB9B-BB9B-49B7-AFED-C0AECB9D1E39}" type="parTrans" cxnId="{74D67288-5471-4C7C-8831-87626A77E3DF}">
      <dgm:prSet/>
      <dgm:spPr/>
      <dgm:t>
        <a:bodyPr/>
        <a:lstStyle/>
        <a:p>
          <a:endParaRPr lang="tr-TR"/>
        </a:p>
      </dgm:t>
    </dgm:pt>
    <dgm:pt modelId="{AC55DE27-9A94-4F8A-8AD4-375426EC440D}" type="sibTrans" cxnId="{74D67288-5471-4C7C-8831-87626A77E3DF}">
      <dgm:prSet/>
      <dgm:spPr/>
      <dgm:t>
        <a:bodyPr/>
        <a:lstStyle/>
        <a:p>
          <a:endParaRPr lang="tr-TR"/>
        </a:p>
      </dgm:t>
    </dgm:pt>
    <dgm:pt modelId="{B26239D3-9360-4802-943C-5E8BE70DBF6F}">
      <dgm:prSet phldrT="[Text]"/>
      <dgm:spPr/>
      <dgm:t>
        <a:bodyPr/>
        <a:lstStyle/>
        <a:p>
          <a:r>
            <a:rPr lang="tr-TR" dirty="0" smtClean="0"/>
            <a:t>Supresses VDR</a:t>
          </a:r>
          <a:endParaRPr lang="tr-TR" dirty="0"/>
        </a:p>
      </dgm:t>
    </dgm:pt>
    <dgm:pt modelId="{EB5D839C-5C5C-4870-AC5F-A571690DCD1E}" type="parTrans" cxnId="{FF07CFDB-D6CD-440C-A5C6-078B7F03FC1F}">
      <dgm:prSet/>
      <dgm:spPr/>
      <dgm:t>
        <a:bodyPr/>
        <a:lstStyle/>
        <a:p>
          <a:endParaRPr lang="tr-TR"/>
        </a:p>
      </dgm:t>
    </dgm:pt>
    <dgm:pt modelId="{FB6368F4-C06E-49A4-A18D-936A68A55E76}" type="sibTrans" cxnId="{FF07CFDB-D6CD-440C-A5C6-078B7F03FC1F}">
      <dgm:prSet/>
      <dgm:spPr/>
      <dgm:t>
        <a:bodyPr/>
        <a:lstStyle/>
        <a:p>
          <a:endParaRPr lang="tr-TR"/>
        </a:p>
      </dgm:t>
    </dgm:pt>
    <dgm:pt modelId="{B4F815ED-FBC4-4EFD-98C2-284847D0D3A3}">
      <dgm:prSet phldrT="[Text]"/>
      <dgm:spPr/>
      <dgm:t>
        <a:bodyPr/>
        <a:lstStyle/>
        <a:p>
          <a:r>
            <a:rPr lang="tr-TR" dirty="0" smtClean="0"/>
            <a:t>Increases 24OHase</a:t>
          </a:r>
          <a:endParaRPr lang="tr-TR" dirty="0"/>
        </a:p>
      </dgm:t>
    </dgm:pt>
    <dgm:pt modelId="{E806D319-4E79-45AD-A780-5D52176945D4}" type="parTrans" cxnId="{F7C7E45F-0B41-4D9B-B554-BB17E1C3CA29}">
      <dgm:prSet/>
      <dgm:spPr/>
      <dgm:t>
        <a:bodyPr/>
        <a:lstStyle/>
        <a:p>
          <a:endParaRPr lang="tr-TR"/>
        </a:p>
      </dgm:t>
    </dgm:pt>
    <dgm:pt modelId="{94F732BE-D163-43E5-8465-DA4C56B7C330}" type="sibTrans" cxnId="{F7C7E45F-0B41-4D9B-B554-BB17E1C3CA29}">
      <dgm:prSet/>
      <dgm:spPr/>
      <dgm:t>
        <a:bodyPr/>
        <a:lstStyle/>
        <a:p>
          <a:endParaRPr lang="tr-TR"/>
        </a:p>
      </dgm:t>
    </dgm:pt>
    <dgm:pt modelId="{42D5B4C0-8629-4DD9-8D45-A9272A8DAAC3}">
      <dgm:prSet phldrT="[Text]"/>
      <dgm:spPr/>
      <dgm:t>
        <a:bodyPr/>
        <a:lstStyle/>
        <a:p>
          <a:r>
            <a:rPr lang="tr-TR" dirty="0" smtClean="0"/>
            <a:t>Induces  iNOS</a:t>
          </a:r>
          <a:endParaRPr lang="tr-TR" dirty="0"/>
        </a:p>
      </dgm:t>
    </dgm:pt>
    <dgm:pt modelId="{8588275E-86CE-4AAC-89B3-44784717ACF7}" type="parTrans" cxnId="{95EBF917-6B55-4D00-A245-98C06C60BC50}">
      <dgm:prSet/>
      <dgm:spPr/>
      <dgm:t>
        <a:bodyPr/>
        <a:lstStyle/>
        <a:p>
          <a:endParaRPr lang="tr-TR"/>
        </a:p>
      </dgm:t>
    </dgm:pt>
    <dgm:pt modelId="{81A8C953-6E31-497D-8878-A16963342AD4}" type="sibTrans" cxnId="{95EBF917-6B55-4D00-A245-98C06C60BC50}">
      <dgm:prSet/>
      <dgm:spPr/>
      <dgm:t>
        <a:bodyPr/>
        <a:lstStyle/>
        <a:p>
          <a:endParaRPr lang="tr-TR"/>
        </a:p>
      </dgm:t>
    </dgm:pt>
    <dgm:pt modelId="{153E460C-7970-422E-8F26-3ED3E7C9B05B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tr-TR" sz="1200" dirty="0" smtClean="0"/>
            <a:t>Induces membrane damage/</a:t>
          </a:r>
        </a:p>
        <a:p>
          <a:r>
            <a:rPr lang="tr-TR" sz="1200" dirty="0" smtClean="0"/>
            <a:t>apoptosis</a:t>
          </a:r>
          <a:endParaRPr lang="tr-TR" sz="1200" dirty="0"/>
        </a:p>
      </dgm:t>
    </dgm:pt>
    <dgm:pt modelId="{12EF6A2D-A5D3-4C51-911B-DFB916046CCF}" type="parTrans" cxnId="{783E4EB6-0C63-4DD1-9794-0A8AB3C1F030}">
      <dgm:prSet/>
      <dgm:spPr/>
      <dgm:t>
        <a:bodyPr/>
        <a:lstStyle/>
        <a:p>
          <a:endParaRPr lang="tr-TR"/>
        </a:p>
      </dgm:t>
    </dgm:pt>
    <dgm:pt modelId="{5DD9C70C-E98A-429B-A4D2-6E7BC383F51F}" type="sibTrans" cxnId="{783E4EB6-0C63-4DD1-9794-0A8AB3C1F030}">
      <dgm:prSet/>
      <dgm:spPr/>
      <dgm:t>
        <a:bodyPr/>
        <a:lstStyle/>
        <a:p>
          <a:endParaRPr lang="tr-TR"/>
        </a:p>
      </dgm:t>
    </dgm:pt>
    <dgm:pt modelId="{FBBEF119-36E3-4599-A704-79A0BC3BB74F}" type="pres">
      <dgm:prSet presAssocID="{C74F60F5-B995-4DD4-84DC-F174AFB1F8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118F267-F96E-4429-8390-98762FE8A76C}" type="pres">
      <dgm:prSet presAssocID="{C4633935-9ACB-4D15-B1EC-A897A06DC447}" presName="centerShape" presStyleLbl="node0" presStyleIdx="0" presStyleCnt="1"/>
      <dgm:spPr/>
      <dgm:t>
        <a:bodyPr/>
        <a:lstStyle/>
        <a:p>
          <a:endParaRPr lang="tr-TR"/>
        </a:p>
      </dgm:t>
    </dgm:pt>
    <dgm:pt modelId="{F8629A06-347C-4198-AFF2-69D2C21C70FA}" type="pres">
      <dgm:prSet presAssocID="{415B0E7E-6CCC-4CC7-B64D-895BB966CE77}" presName="parTrans" presStyleLbl="sibTrans2D1" presStyleIdx="0" presStyleCnt="6"/>
      <dgm:spPr/>
      <dgm:t>
        <a:bodyPr/>
        <a:lstStyle/>
        <a:p>
          <a:endParaRPr lang="tr-TR"/>
        </a:p>
      </dgm:t>
    </dgm:pt>
    <dgm:pt modelId="{4254E42B-5767-40F8-9071-CCC56AD7EBF3}" type="pres">
      <dgm:prSet presAssocID="{415B0E7E-6CCC-4CC7-B64D-895BB966CE77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827F4300-AFFC-4CA1-96EA-E89ED72E5E8D}" type="pres">
      <dgm:prSet presAssocID="{0108D630-C070-4C9A-A6D9-75012CFABB9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4D990-C1F3-4691-9444-F48866452185}" type="pres">
      <dgm:prSet presAssocID="{9C31FB9B-BB9B-49B7-AFED-C0AECB9D1E39}" presName="parTrans" presStyleLbl="sibTrans2D1" presStyleIdx="1" presStyleCnt="6"/>
      <dgm:spPr/>
      <dgm:t>
        <a:bodyPr/>
        <a:lstStyle/>
        <a:p>
          <a:endParaRPr lang="tr-TR"/>
        </a:p>
      </dgm:t>
    </dgm:pt>
    <dgm:pt modelId="{80A1BC16-85A0-41B5-9DE1-5BCC7385DE51}" type="pres">
      <dgm:prSet presAssocID="{9C31FB9B-BB9B-49B7-AFED-C0AECB9D1E39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4D5497BD-2497-4376-AF4D-250CB2FEDC48}" type="pres">
      <dgm:prSet presAssocID="{576EC506-D661-42E8-8DF6-C1FAFF115F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1EF4177-1A9A-4939-BDEF-C6BBF89269DA}" type="pres">
      <dgm:prSet presAssocID="{8588275E-86CE-4AAC-89B3-44784717ACF7}" presName="parTrans" presStyleLbl="sibTrans2D1" presStyleIdx="2" presStyleCnt="6"/>
      <dgm:spPr/>
      <dgm:t>
        <a:bodyPr/>
        <a:lstStyle/>
        <a:p>
          <a:endParaRPr lang="tr-TR"/>
        </a:p>
      </dgm:t>
    </dgm:pt>
    <dgm:pt modelId="{008F96D0-E7ED-4F07-9B3E-344086AAF637}" type="pres">
      <dgm:prSet presAssocID="{8588275E-86CE-4AAC-89B3-44784717ACF7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092A7ADD-5F8F-4016-BB28-DD145FFC2DF0}" type="pres">
      <dgm:prSet presAssocID="{42D5B4C0-8629-4DD9-8D45-A9272A8DAA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1A9A59-D1AF-4845-AA7D-5E10938EAE93}" type="pres">
      <dgm:prSet presAssocID="{EB5D839C-5C5C-4870-AC5F-A571690DCD1E}" presName="parTrans" presStyleLbl="sibTrans2D1" presStyleIdx="3" presStyleCnt="6"/>
      <dgm:spPr/>
      <dgm:t>
        <a:bodyPr/>
        <a:lstStyle/>
        <a:p>
          <a:endParaRPr lang="tr-TR"/>
        </a:p>
      </dgm:t>
    </dgm:pt>
    <dgm:pt modelId="{0A872097-0EA9-4788-95A7-9EFA22398DD5}" type="pres">
      <dgm:prSet presAssocID="{EB5D839C-5C5C-4870-AC5F-A571690DCD1E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59E3D821-136E-442F-8B24-4ACAD043B6F9}" type="pres">
      <dgm:prSet presAssocID="{B26239D3-9360-4802-943C-5E8BE70DBF6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EF366F-0765-4757-BBF7-7B8B75F843EC}" type="pres">
      <dgm:prSet presAssocID="{E806D319-4E79-45AD-A780-5D52176945D4}" presName="parTrans" presStyleLbl="sibTrans2D1" presStyleIdx="4" presStyleCnt="6"/>
      <dgm:spPr/>
      <dgm:t>
        <a:bodyPr/>
        <a:lstStyle/>
        <a:p>
          <a:endParaRPr lang="tr-TR"/>
        </a:p>
      </dgm:t>
    </dgm:pt>
    <dgm:pt modelId="{DE4F3A34-E5BB-4BDF-84BD-95316D801B51}" type="pres">
      <dgm:prSet presAssocID="{E806D319-4E79-45AD-A780-5D52176945D4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06BBB6D0-F9EF-4595-8FE8-EA299BCADE6B}" type="pres">
      <dgm:prSet presAssocID="{B4F815ED-FBC4-4EFD-98C2-284847D0D3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33EBB3-3649-4F2D-8E94-A8613DF67FD6}" type="pres">
      <dgm:prSet presAssocID="{12EF6A2D-A5D3-4C51-911B-DFB916046CCF}" presName="parTrans" presStyleLbl="sibTrans2D1" presStyleIdx="5" presStyleCnt="6"/>
      <dgm:spPr/>
      <dgm:t>
        <a:bodyPr/>
        <a:lstStyle/>
        <a:p>
          <a:endParaRPr lang="tr-TR"/>
        </a:p>
      </dgm:t>
    </dgm:pt>
    <dgm:pt modelId="{23F49926-E0D9-4392-98EA-0010F9BFC08B}" type="pres">
      <dgm:prSet presAssocID="{12EF6A2D-A5D3-4C51-911B-DFB916046CCF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9938F6D3-48B2-4EEF-AB99-52D5FD1EA7D5}" type="pres">
      <dgm:prSet presAssocID="{153E460C-7970-422E-8F26-3ED3E7C9B05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8B8186-C51B-4959-A052-3F64D0CF4F80}" type="presOf" srcId="{9C31FB9B-BB9B-49B7-AFED-C0AECB9D1E39}" destId="{80A1BC16-85A0-41B5-9DE1-5BCC7385DE51}" srcOrd="1" destOrd="0" presId="urn:microsoft.com/office/officeart/2005/8/layout/radial5"/>
    <dgm:cxn modelId="{FF07CFDB-D6CD-440C-A5C6-078B7F03FC1F}" srcId="{C4633935-9ACB-4D15-B1EC-A897A06DC447}" destId="{B26239D3-9360-4802-943C-5E8BE70DBF6F}" srcOrd="3" destOrd="0" parTransId="{EB5D839C-5C5C-4870-AC5F-A571690DCD1E}" sibTransId="{FB6368F4-C06E-49A4-A18D-936A68A55E76}"/>
    <dgm:cxn modelId="{780FD32D-7E8F-4199-9673-16FC246DD45F}" type="presOf" srcId="{9C31FB9B-BB9B-49B7-AFED-C0AECB9D1E39}" destId="{3BF4D990-C1F3-4691-9444-F48866452185}" srcOrd="0" destOrd="0" presId="urn:microsoft.com/office/officeart/2005/8/layout/radial5"/>
    <dgm:cxn modelId="{E6EA5AC8-DE63-4334-B75C-4821C0C91630}" type="presOf" srcId="{E806D319-4E79-45AD-A780-5D52176945D4}" destId="{DE4F3A34-E5BB-4BDF-84BD-95316D801B51}" srcOrd="1" destOrd="0" presId="urn:microsoft.com/office/officeart/2005/8/layout/radial5"/>
    <dgm:cxn modelId="{5198B77B-770A-4AFC-A48A-07EE28D1EBC6}" type="presOf" srcId="{576EC506-D661-42E8-8DF6-C1FAFF115FC6}" destId="{4D5497BD-2497-4376-AF4D-250CB2FEDC48}" srcOrd="0" destOrd="0" presId="urn:microsoft.com/office/officeart/2005/8/layout/radial5"/>
    <dgm:cxn modelId="{FFDB3C13-7869-488A-BFEA-087E2B63E297}" type="presOf" srcId="{12EF6A2D-A5D3-4C51-911B-DFB916046CCF}" destId="{7A33EBB3-3649-4F2D-8E94-A8613DF67FD6}" srcOrd="0" destOrd="0" presId="urn:microsoft.com/office/officeart/2005/8/layout/radial5"/>
    <dgm:cxn modelId="{6E0ED2FD-950E-496F-9B99-54FF9F1DB5DD}" srcId="{C4633935-9ACB-4D15-B1EC-A897A06DC447}" destId="{0108D630-C070-4C9A-A6D9-75012CFABB9B}" srcOrd="0" destOrd="0" parTransId="{415B0E7E-6CCC-4CC7-B64D-895BB966CE77}" sibTransId="{A1BA935C-ED88-4891-8C9D-A469F770A758}"/>
    <dgm:cxn modelId="{D5809C61-330D-40E0-8C99-5C49F831C21C}" type="presOf" srcId="{C4633935-9ACB-4D15-B1EC-A897A06DC447}" destId="{B118F267-F96E-4429-8390-98762FE8A76C}" srcOrd="0" destOrd="0" presId="urn:microsoft.com/office/officeart/2005/8/layout/radial5"/>
    <dgm:cxn modelId="{A4DC4DEE-CAB8-45D5-91A4-9A6FEDD28015}" type="presOf" srcId="{42D5B4C0-8629-4DD9-8D45-A9272A8DAAC3}" destId="{092A7ADD-5F8F-4016-BB28-DD145FFC2DF0}" srcOrd="0" destOrd="0" presId="urn:microsoft.com/office/officeart/2005/8/layout/radial5"/>
    <dgm:cxn modelId="{783E4EB6-0C63-4DD1-9794-0A8AB3C1F030}" srcId="{C4633935-9ACB-4D15-B1EC-A897A06DC447}" destId="{153E460C-7970-422E-8F26-3ED3E7C9B05B}" srcOrd="5" destOrd="0" parTransId="{12EF6A2D-A5D3-4C51-911B-DFB916046CCF}" sibTransId="{5DD9C70C-E98A-429B-A4D2-6E7BC383F51F}"/>
    <dgm:cxn modelId="{3D382C72-16B3-4936-9E2D-31192CDF0D19}" type="presOf" srcId="{E806D319-4E79-45AD-A780-5D52176945D4}" destId="{D7EF366F-0765-4757-BBF7-7B8B75F843EC}" srcOrd="0" destOrd="0" presId="urn:microsoft.com/office/officeart/2005/8/layout/radial5"/>
    <dgm:cxn modelId="{EC178DA5-35E1-4066-BCFD-684E27D5001C}" type="presOf" srcId="{415B0E7E-6CCC-4CC7-B64D-895BB966CE77}" destId="{4254E42B-5767-40F8-9071-CCC56AD7EBF3}" srcOrd="1" destOrd="0" presId="urn:microsoft.com/office/officeart/2005/8/layout/radial5"/>
    <dgm:cxn modelId="{0BA83678-4F59-438A-9FCE-64C2067F9721}" type="presOf" srcId="{415B0E7E-6CCC-4CC7-B64D-895BB966CE77}" destId="{F8629A06-347C-4198-AFF2-69D2C21C70FA}" srcOrd="0" destOrd="0" presId="urn:microsoft.com/office/officeart/2005/8/layout/radial5"/>
    <dgm:cxn modelId="{559972BA-90C3-4FE0-B41E-2B1B4BBAD9C0}" type="presOf" srcId="{B26239D3-9360-4802-943C-5E8BE70DBF6F}" destId="{59E3D821-136E-442F-8B24-4ACAD043B6F9}" srcOrd="0" destOrd="0" presId="urn:microsoft.com/office/officeart/2005/8/layout/radial5"/>
    <dgm:cxn modelId="{DFBBAD35-9150-4D25-8508-A8088145DB92}" type="presOf" srcId="{EB5D839C-5C5C-4870-AC5F-A571690DCD1E}" destId="{B61A9A59-D1AF-4845-AA7D-5E10938EAE93}" srcOrd="0" destOrd="0" presId="urn:microsoft.com/office/officeart/2005/8/layout/radial5"/>
    <dgm:cxn modelId="{F7C7E45F-0B41-4D9B-B554-BB17E1C3CA29}" srcId="{C4633935-9ACB-4D15-B1EC-A897A06DC447}" destId="{B4F815ED-FBC4-4EFD-98C2-284847D0D3A3}" srcOrd="4" destOrd="0" parTransId="{E806D319-4E79-45AD-A780-5D52176945D4}" sibTransId="{94F732BE-D163-43E5-8465-DA4C56B7C330}"/>
    <dgm:cxn modelId="{680DBFAE-2E10-4830-BB53-C2B9A0A2E82F}" type="presOf" srcId="{12EF6A2D-A5D3-4C51-911B-DFB916046CCF}" destId="{23F49926-E0D9-4392-98EA-0010F9BFC08B}" srcOrd="1" destOrd="0" presId="urn:microsoft.com/office/officeart/2005/8/layout/radial5"/>
    <dgm:cxn modelId="{ED2F4706-93B6-4763-B10E-70BFC6C6D4C6}" type="presOf" srcId="{EB5D839C-5C5C-4870-AC5F-A571690DCD1E}" destId="{0A872097-0EA9-4788-95A7-9EFA22398DD5}" srcOrd="1" destOrd="0" presId="urn:microsoft.com/office/officeart/2005/8/layout/radial5"/>
    <dgm:cxn modelId="{B5828082-9B8F-41E7-AE0D-D346AE236F9E}" type="presOf" srcId="{C74F60F5-B995-4DD4-84DC-F174AFB1F800}" destId="{FBBEF119-36E3-4599-A704-79A0BC3BB74F}" srcOrd="0" destOrd="0" presId="urn:microsoft.com/office/officeart/2005/8/layout/radial5"/>
    <dgm:cxn modelId="{74D67288-5471-4C7C-8831-87626A77E3DF}" srcId="{C4633935-9ACB-4D15-B1EC-A897A06DC447}" destId="{576EC506-D661-42E8-8DF6-C1FAFF115FC6}" srcOrd="1" destOrd="0" parTransId="{9C31FB9B-BB9B-49B7-AFED-C0AECB9D1E39}" sibTransId="{AC55DE27-9A94-4F8A-8AD4-375426EC440D}"/>
    <dgm:cxn modelId="{D5917C26-04EE-489E-992F-8EE89ADDDE73}" srcId="{C74F60F5-B995-4DD4-84DC-F174AFB1F800}" destId="{C4633935-9ACB-4D15-B1EC-A897A06DC447}" srcOrd="0" destOrd="0" parTransId="{933931CD-988E-413F-94CC-48F0C10856C1}" sibTransId="{70C1B2D6-EB48-403B-B7A5-ACE1A33F14C8}"/>
    <dgm:cxn modelId="{60629C33-F3BC-4F3B-92C3-B4130AF781A8}" type="presOf" srcId="{B4F815ED-FBC4-4EFD-98C2-284847D0D3A3}" destId="{06BBB6D0-F9EF-4595-8FE8-EA299BCADE6B}" srcOrd="0" destOrd="0" presId="urn:microsoft.com/office/officeart/2005/8/layout/radial5"/>
    <dgm:cxn modelId="{95EBF917-6B55-4D00-A245-98C06C60BC50}" srcId="{C4633935-9ACB-4D15-B1EC-A897A06DC447}" destId="{42D5B4C0-8629-4DD9-8D45-A9272A8DAAC3}" srcOrd="2" destOrd="0" parTransId="{8588275E-86CE-4AAC-89B3-44784717ACF7}" sibTransId="{81A8C953-6E31-497D-8878-A16963342AD4}"/>
    <dgm:cxn modelId="{852B4B43-EAC3-43C7-8C5E-C4D2AB52B7C5}" type="presOf" srcId="{8588275E-86CE-4AAC-89B3-44784717ACF7}" destId="{008F96D0-E7ED-4F07-9B3E-344086AAF637}" srcOrd="1" destOrd="0" presId="urn:microsoft.com/office/officeart/2005/8/layout/radial5"/>
    <dgm:cxn modelId="{2D51AC6A-B21A-4F6E-A6E4-AA3D53D10DA9}" type="presOf" srcId="{8588275E-86CE-4AAC-89B3-44784717ACF7}" destId="{01EF4177-1A9A-4939-BDEF-C6BBF89269DA}" srcOrd="0" destOrd="0" presId="urn:microsoft.com/office/officeart/2005/8/layout/radial5"/>
    <dgm:cxn modelId="{FF7BD9CF-DF4F-4AC1-BB1D-3AB2DD5403DD}" type="presOf" srcId="{0108D630-C070-4C9A-A6D9-75012CFABB9B}" destId="{827F4300-AFFC-4CA1-96EA-E89ED72E5E8D}" srcOrd="0" destOrd="0" presId="urn:microsoft.com/office/officeart/2005/8/layout/radial5"/>
    <dgm:cxn modelId="{5B2705CC-04BE-4327-B8BC-5263BDA1E05C}" type="presOf" srcId="{153E460C-7970-422E-8F26-3ED3E7C9B05B}" destId="{9938F6D3-48B2-4EEF-AB99-52D5FD1EA7D5}" srcOrd="0" destOrd="0" presId="urn:microsoft.com/office/officeart/2005/8/layout/radial5"/>
    <dgm:cxn modelId="{10EB017C-7A52-40F9-B245-418003C5E3BF}" type="presParOf" srcId="{FBBEF119-36E3-4599-A704-79A0BC3BB74F}" destId="{B118F267-F96E-4429-8390-98762FE8A76C}" srcOrd="0" destOrd="0" presId="urn:microsoft.com/office/officeart/2005/8/layout/radial5"/>
    <dgm:cxn modelId="{26560B33-CB99-4598-A33F-B628BCA68778}" type="presParOf" srcId="{FBBEF119-36E3-4599-A704-79A0BC3BB74F}" destId="{F8629A06-347C-4198-AFF2-69D2C21C70FA}" srcOrd="1" destOrd="0" presId="urn:microsoft.com/office/officeart/2005/8/layout/radial5"/>
    <dgm:cxn modelId="{25239597-7D9E-4B5B-AFB9-0C991DAD12C2}" type="presParOf" srcId="{F8629A06-347C-4198-AFF2-69D2C21C70FA}" destId="{4254E42B-5767-40F8-9071-CCC56AD7EBF3}" srcOrd="0" destOrd="0" presId="urn:microsoft.com/office/officeart/2005/8/layout/radial5"/>
    <dgm:cxn modelId="{33089835-AADC-4910-A418-D8C117835698}" type="presParOf" srcId="{FBBEF119-36E3-4599-A704-79A0BC3BB74F}" destId="{827F4300-AFFC-4CA1-96EA-E89ED72E5E8D}" srcOrd="2" destOrd="0" presId="urn:microsoft.com/office/officeart/2005/8/layout/radial5"/>
    <dgm:cxn modelId="{BA847B61-120A-4A37-81A2-3DF421ED7B6E}" type="presParOf" srcId="{FBBEF119-36E3-4599-A704-79A0BC3BB74F}" destId="{3BF4D990-C1F3-4691-9444-F48866452185}" srcOrd="3" destOrd="0" presId="urn:microsoft.com/office/officeart/2005/8/layout/radial5"/>
    <dgm:cxn modelId="{60801100-E59A-4308-90C6-275DC01823B8}" type="presParOf" srcId="{3BF4D990-C1F3-4691-9444-F48866452185}" destId="{80A1BC16-85A0-41B5-9DE1-5BCC7385DE51}" srcOrd="0" destOrd="0" presId="urn:microsoft.com/office/officeart/2005/8/layout/radial5"/>
    <dgm:cxn modelId="{3A24EBA2-43A5-4A4B-BE00-5BB080F94B60}" type="presParOf" srcId="{FBBEF119-36E3-4599-A704-79A0BC3BB74F}" destId="{4D5497BD-2497-4376-AF4D-250CB2FEDC48}" srcOrd="4" destOrd="0" presId="urn:microsoft.com/office/officeart/2005/8/layout/radial5"/>
    <dgm:cxn modelId="{6C4EA1AD-BA7B-42BD-A678-AA6C63EEEA11}" type="presParOf" srcId="{FBBEF119-36E3-4599-A704-79A0BC3BB74F}" destId="{01EF4177-1A9A-4939-BDEF-C6BBF89269DA}" srcOrd="5" destOrd="0" presId="urn:microsoft.com/office/officeart/2005/8/layout/radial5"/>
    <dgm:cxn modelId="{23461326-910D-4180-B802-F3FCEB252E12}" type="presParOf" srcId="{01EF4177-1A9A-4939-BDEF-C6BBF89269DA}" destId="{008F96D0-E7ED-4F07-9B3E-344086AAF637}" srcOrd="0" destOrd="0" presId="urn:microsoft.com/office/officeart/2005/8/layout/radial5"/>
    <dgm:cxn modelId="{99559460-71AD-4AD5-A27E-49B03C34865D}" type="presParOf" srcId="{FBBEF119-36E3-4599-A704-79A0BC3BB74F}" destId="{092A7ADD-5F8F-4016-BB28-DD145FFC2DF0}" srcOrd="6" destOrd="0" presId="urn:microsoft.com/office/officeart/2005/8/layout/radial5"/>
    <dgm:cxn modelId="{525E29DF-9BCE-4689-AB83-83D10EACF6E3}" type="presParOf" srcId="{FBBEF119-36E3-4599-A704-79A0BC3BB74F}" destId="{B61A9A59-D1AF-4845-AA7D-5E10938EAE93}" srcOrd="7" destOrd="0" presId="urn:microsoft.com/office/officeart/2005/8/layout/radial5"/>
    <dgm:cxn modelId="{91AA00DA-09CC-429E-9092-92C90FFFC11D}" type="presParOf" srcId="{B61A9A59-D1AF-4845-AA7D-5E10938EAE93}" destId="{0A872097-0EA9-4788-95A7-9EFA22398DD5}" srcOrd="0" destOrd="0" presId="urn:microsoft.com/office/officeart/2005/8/layout/radial5"/>
    <dgm:cxn modelId="{E0E49E4D-2E8E-4B99-89EC-7FF8A994698F}" type="presParOf" srcId="{FBBEF119-36E3-4599-A704-79A0BC3BB74F}" destId="{59E3D821-136E-442F-8B24-4ACAD043B6F9}" srcOrd="8" destOrd="0" presId="urn:microsoft.com/office/officeart/2005/8/layout/radial5"/>
    <dgm:cxn modelId="{1E45C00F-E1F7-42AD-B024-9B36285273FE}" type="presParOf" srcId="{FBBEF119-36E3-4599-A704-79A0BC3BB74F}" destId="{D7EF366F-0765-4757-BBF7-7B8B75F843EC}" srcOrd="9" destOrd="0" presId="urn:microsoft.com/office/officeart/2005/8/layout/radial5"/>
    <dgm:cxn modelId="{11920D77-25C8-49B4-9A6E-55FE39849561}" type="presParOf" srcId="{D7EF366F-0765-4757-BBF7-7B8B75F843EC}" destId="{DE4F3A34-E5BB-4BDF-84BD-95316D801B51}" srcOrd="0" destOrd="0" presId="urn:microsoft.com/office/officeart/2005/8/layout/radial5"/>
    <dgm:cxn modelId="{43543A48-A42D-4D58-B079-18D472ABB17E}" type="presParOf" srcId="{FBBEF119-36E3-4599-A704-79A0BC3BB74F}" destId="{06BBB6D0-F9EF-4595-8FE8-EA299BCADE6B}" srcOrd="10" destOrd="0" presId="urn:microsoft.com/office/officeart/2005/8/layout/radial5"/>
    <dgm:cxn modelId="{8E65C749-8E19-4C8A-984D-A61533FBC93E}" type="presParOf" srcId="{FBBEF119-36E3-4599-A704-79A0BC3BB74F}" destId="{7A33EBB3-3649-4F2D-8E94-A8613DF67FD6}" srcOrd="11" destOrd="0" presId="urn:microsoft.com/office/officeart/2005/8/layout/radial5"/>
    <dgm:cxn modelId="{1495D3EE-5932-48C5-A887-350D252DCD30}" type="presParOf" srcId="{7A33EBB3-3649-4F2D-8E94-A8613DF67FD6}" destId="{23F49926-E0D9-4392-98EA-0010F9BFC08B}" srcOrd="0" destOrd="0" presId="urn:microsoft.com/office/officeart/2005/8/layout/radial5"/>
    <dgm:cxn modelId="{012C4299-C921-426E-AFA5-016DFF8F0D46}" type="presParOf" srcId="{FBBEF119-36E3-4599-A704-79A0BC3BB74F}" destId="{9938F6D3-48B2-4EEF-AB99-52D5FD1EA7D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4229E-F591-4AD6-B3D3-21739752A6FC}" type="doc">
      <dgm:prSet loTypeId="urn:microsoft.com/office/officeart/2005/8/layout/radial5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DC080D8-9C44-40F2-AAD7-ACAC7B40204B}">
      <dgm:prSet phldrT="[Text]" custT="1"/>
      <dgm:spPr>
        <a:solidFill>
          <a:srgbClr val="FFC000"/>
        </a:solidFill>
      </dgm:spPr>
      <dgm:t>
        <a:bodyPr/>
        <a:lstStyle/>
        <a:p>
          <a:r>
            <a:rPr lang="tr-TR" sz="1400" b="1" dirty="0" smtClean="0"/>
            <a:t>Vitamin D </a:t>
          </a:r>
          <a:endParaRPr lang="tr-TR" sz="1400" b="1" dirty="0"/>
        </a:p>
      </dgm:t>
    </dgm:pt>
    <dgm:pt modelId="{CAABB6FF-0787-43AB-AA93-8952685BB58E}" type="parTrans" cxnId="{682C3555-9495-40B5-9C4E-0E08EBD291D1}">
      <dgm:prSet/>
      <dgm:spPr/>
      <dgm:t>
        <a:bodyPr/>
        <a:lstStyle/>
        <a:p>
          <a:endParaRPr lang="tr-TR"/>
        </a:p>
      </dgm:t>
    </dgm:pt>
    <dgm:pt modelId="{73F5D7CA-FE59-4D66-949E-B55F1B783F40}" type="sibTrans" cxnId="{682C3555-9495-40B5-9C4E-0E08EBD291D1}">
      <dgm:prSet/>
      <dgm:spPr/>
      <dgm:t>
        <a:bodyPr/>
        <a:lstStyle/>
        <a:p>
          <a:endParaRPr lang="tr-TR"/>
        </a:p>
      </dgm:t>
    </dgm:pt>
    <dgm:pt modelId="{D6A3DEBF-A622-448D-A1A4-96AA37FF35FD}">
      <dgm:prSet phldrT="[Text]" custT="1"/>
      <dgm:spPr/>
      <dgm:t>
        <a:bodyPr/>
        <a:lstStyle/>
        <a:p>
          <a:r>
            <a:rPr lang="en-US" sz="1200" dirty="0" smtClean="0"/>
            <a:t>equilibrium</a:t>
          </a:r>
          <a:r>
            <a:rPr lang="tr-TR" sz="1200" dirty="0" smtClean="0"/>
            <a:t> in NGF secretion</a:t>
          </a:r>
          <a:endParaRPr lang="tr-TR" sz="1200" dirty="0"/>
        </a:p>
      </dgm:t>
    </dgm:pt>
    <dgm:pt modelId="{7B4C7DD7-8DB5-4C00-9322-EE7496F49A83}" type="parTrans" cxnId="{617462A3-1C6E-4A2D-A4B3-3522CA54F80E}">
      <dgm:prSet/>
      <dgm:spPr/>
      <dgm:t>
        <a:bodyPr/>
        <a:lstStyle/>
        <a:p>
          <a:endParaRPr lang="tr-TR"/>
        </a:p>
      </dgm:t>
    </dgm:pt>
    <dgm:pt modelId="{4F6FBDC4-661F-47F1-8AE8-DC50E21D5D05}" type="sibTrans" cxnId="{617462A3-1C6E-4A2D-A4B3-3522CA54F80E}">
      <dgm:prSet/>
      <dgm:spPr/>
      <dgm:t>
        <a:bodyPr/>
        <a:lstStyle/>
        <a:p>
          <a:endParaRPr lang="tr-TR"/>
        </a:p>
      </dgm:t>
    </dgm:pt>
    <dgm:pt modelId="{3F74EC2F-7381-4529-9421-65A120B60ECE}">
      <dgm:prSet phldrT="[Text]"/>
      <dgm:spPr/>
      <dgm:t>
        <a:bodyPr/>
        <a:lstStyle/>
        <a:p>
          <a:r>
            <a:rPr lang="en-US" dirty="0" smtClean="0"/>
            <a:t>Down</a:t>
          </a:r>
          <a:r>
            <a:rPr lang="tr-TR" dirty="0" smtClean="0"/>
            <a:t>-</a:t>
          </a:r>
          <a:r>
            <a:rPr lang="en-US" dirty="0" smtClean="0"/>
            <a:t>regulating </a:t>
          </a:r>
          <a:r>
            <a:rPr lang="tr-TR" dirty="0" smtClean="0"/>
            <a:t>L-type calcium channels</a:t>
          </a:r>
          <a:endParaRPr lang="tr-TR" dirty="0"/>
        </a:p>
      </dgm:t>
    </dgm:pt>
    <dgm:pt modelId="{4CA966E4-3B99-4010-9B67-638E0213DA07}" type="parTrans" cxnId="{E7A1EB71-669E-4DE5-B3F2-A34BC55AECBF}">
      <dgm:prSet/>
      <dgm:spPr/>
      <dgm:t>
        <a:bodyPr/>
        <a:lstStyle/>
        <a:p>
          <a:endParaRPr lang="tr-TR"/>
        </a:p>
      </dgm:t>
    </dgm:pt>
    <dgm:pt modelId="{078B465E-5F1E-4802-BBB4-A13690BE2A0D}" type="sibTrans" cxnId="{E7A1EB71-669E-4DE5-B3F2-A34BC55AECBF}">
      <dgm:prSet/>
      <dgm:spPr/>
      <dgm:t>
        <a:bodyPr/>
        <a:lstStyle/>
        <a:p>
          <a:endParaRPr lang="tr-TR"/>
        </a:p>
      </dgm:t>
    </dgm:pt>
    <dgm:pt modelId="{C25E8342-0064-410E-9D79-635143144ED0}">
      <dgm:prSet phldrT="[Text]" custT="1"/>
      <dgm:spPr/>
      <dgm:t>
        <a:bodyPr/>
        <a:lstStyle/>
        <a:p>
          <a:r>
            <a:rPr lang="tr-TR" sz="1200" dirty="0" smtClean="0"/>
            <a:t>Protection from membrane damage/</a:t>
          </a:r>
        </a:p>
        <a:p>
          <a:r>
            <a:rPr lang="tr-TR" sz="1200" dirty="0" smtClean="0"/>
            <a:t>apoptosis</a:t>
          </a:r>
          <a:endParaRPr lang="tr-TR" sz="1200" dirty="0"/>
        </a:p>
      </dgm:t>
    </dgm:pt>
    <dgm:pt modelId="{19FC349E-4D86-417C-9DBB-8717B1C7783A}" type="parTrans" cxnId="{C5941820-2945-4B3E-A3E8-A6F780DD7672}">
      <dgm:prSet/>
      <dgm:spPr/>
      <dgm:t>
        <a:bodyPr/>
        <a:lstStyle/>
        <a:p>
          <a:endParaRPr lang="tr-TR"/>
        </a:p>
      </dgm:t>
    </dgm:pt>
    <dgm:pt modelId="{1682C0FC-711B-4BCB-914D-D79ED34447EB}" type="sibTrans" cxnId="{C5941820-2945-4B3E-A3E8-A6F780DD7672}">
      <dgm:prSet/>
      <dgm:spPr/>
      <dgm:t>
        <a:bodyPr/>
        <a:lstStyle/>
        <a:p>
          <a:endParaRPr lang="tr-TR"/>
        </a:p>
      </dgm:t>
    </dgm:pt>
    <dgm:pt modelId="{69D59F98-C91E-4BCF-AC9A-A9C5779BFDBA}">
      <dgm:prSet phldrT="[Text]" custT="1"/>
      <dgm:spPr/>
      <dgm:t>
        <a:bodyPr/>
        <a:lstStyle/>
        <a:p>
          <a:r>
            <a:rPr lang="tr-TR" sz="1200" dirty="0" smtClean="0"/>
            <a:t>Down-regulating iNOS expression</a:t>
          </a:r>
          <a:endParaRPr lang="tr-TR" sz="1200" dirty="0"/>
        </a:p>
      </dgm:t>
    </dgm:pt>
    <dgm:pt modelId="{D79555B0-008B-4438-B5FB-5CACBD47D04A}" type="parTrans" cxnId="{72DAB873-9A35-410C-93DB-07249116581A}">
      <dgm:prSet/>
      <dgm:spPr/>
      <dgm:t>
        <a:bodyPr/>
        <a:lstStyle/>
        <a:p>
          <a:endParaRPr lang="tr-TR"/>
        </a:p>
      </dgm:t>
    </dgm:pt>
    <dgm:pt modelId="{377433B3-C9B0-493C-83BE-742DBF318FE9}" type="sibTrans" cxnId="{72DAB873-9A35-410C-93DB-07249116581A}">
      <dgm:prSet/>
      <dgm:spPr/>
      <dgm:t>
        <a:bodyPr/>
        <a:lstStyle/>
        <a:p>
          <a:endParaRPr lang="tr-TR"/>
        </a:p>
      </dgm:t>
    </dgm:pt>
    <dgm:pt modelId="{736D0F60-D67E-4C40-9DB1-AB62A3491979}">
      <dgm:prSet phldrT="[Text]" custT="1"/>
      <dgm:spPr/>
      <dgm:t>
        <a:bodyPr/>
        <a:lstStyle/>
        <a:p>
          <a:r>
            <a:rPr lang="tr-TR" sz="1200" dirty="0" smtClean="0"/>
            <a:t>Up-regulating VDR expression</a:t>
          </a:r>
          <a:endParaRPr lang="tr-TR" sz="1200" dirty="0"/>
        </a:p>
      </dgm:t>
    </dgm:pt>
    <dgm:pt modelId="{80867BD2-B7B9-4A7C-B4D3-8E07CFBEA30B}" type="parTrans" cxnId="{6523F32B-339F-464B-AF38-61C6F6C916C4}">
      <dgm:prSet/>
      <dgm:spPr/>
      <dgm:t>
        <a:bodyPr/>
        <a:lstStyle/>
        <a:p>
          <a:endParaRPr lang="tr-TR"/>
        </a:p>
      </dgm:t>
    </dgm:pt>
    <dgm:pt modelId="{DDE5F86F-FA60-4B2A-9D36-3E933C82299D}" type="sibTrans" cxnId="{6523F32B-339F-464B-AF38-61C6F6C916C4}">
      <dgm:prSet/>
      <dgm:spPr/>
      <dgm:t>
        <a:bodyPr/>
        <a:lstStyle/>
        <a:p>
          <a:endParaRPr lang="tr-TR"/>
        </a:p>
      </dgm:t>
    </dgm:pt>
    <dgm:pt modelId="{F3BE2B64-5CAA-4361-8C44-7343C982E0FB}">
      <dgm:prSet phldrT="[Text]" custT="1"/>
      <dgm:spPr/>
      <dgm:t>
        <a:bodyPr/>
        <a:lstStyle/>
        <a:p>
          <a:endParaRPr lang="tr-TR" sz="1200" dirty="0"/>
        </a:p>
      </dgm:t>
    </dgm:pt>
    <dgm:pt modelId="{708D43DE-D321-443E-9809-C512F01048B9}" type="parTrans" cxnId="{B0CEB1A9-382C-470A-B5C5-441AF6A9C786}">
      <dgm:prSet/>
      <dgm:spPr/>
      <dgm:t>
        <a:bodyPr/>
        <a:lstStyle/>
        <a:p>
          <a:endParaRPr lang="tr-TR"/>
        </a:p>
      </dgm:t>
    </dgm:pt>
    <dgm:pt modelId="{0157CD9E-992B-4E76-A080-52F5B36E9BA0}" type="sibTrans" cxnId="{B0CEB1A9-382C-470A-B5C5-441AF6A9C786}">
      <dgm:prSet/>
      <dgm:spPr/>
      <dgm:t>
        <a:bodyPr/>
        <a:lstStyle/>
        <a:p>
          <a:endParaRPr lang="tr-TR"/>
        </a:p>
      </dgm:t>
    </dgm:pt>
    <dgm:pt modelId="{791FFB3D-2FC5-4DA5-93CA-54E2E192A73E}">
      <dgm:prSet phldrT="[Text]" custT="1"/>
      <dgm:spPr/>
      <dgm:t>
        <a:bodyPr/>
        <a:lstStyle/>
        <a:p>
          <a:r>
            <a:rPr lang="en-US" sz="1200" dirty="0" smtClean="0"/>
            <a:t>equilibrium</a:t>
          </a:r>
          <a:r>
            <a:rPr lang="tr-TR" sz="1200" dirty="0" smtClean="0"/>
            <a:t> in 24OHase expression</a:t>
          </a:r>
          <a:endParaRPr lang="tr-TR" sz="1200" dirty="0"/>
        </a:p>
      </dgm:t>
    </dgm:pt>
    <dgm:pt modelId="{87A26C68-A0AF-416F-ACE3-0ED9FFE17F94}" type="parTrans" cxnId="{6D6CC7A2-7641-4874-BF83-B1E2B53D7C4C}">
      <dgm:prSet/>
      <dgm:spPr/>
      <dgm:t>
        <a:bodyPr/>
        <a:lstStyle/>
        <a:p>
          <a:endParaRPr lang="tr-TR"/>
        </a:p>
      </dgm:t>
    </dgm:pt>
    <dgm:pt modelId="{C669DC8B-7E0C-4E72-8B6D-9C9B20FBCF04}" type="sibTrans" cxnId="{6D6CC7A2-7641-4874-BF83-B1E2B53D7C4C}">
      <dgm:prSet/>
      <dgm:spPr/>
      <dgm:t>
        <a:bodyPr/>
        <a:lstStyle/>
        <a:p>
          <a:endParaRPr lang="tr-TR"/>
        </a:p>
      </dgm:t>
    </dgm:pt>
    <dgm:pt modelId="{33FD3C82-3E30-474A-A3BD-71877B569D30}" type="pres">
      <dgm:prSet presAssocID="{A924229E-F591-4AD6-B3D3-21739752A6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BEE7A2-41FD-4DD4-9780-F12B32D66258}" type="pres">
      <dgm:prSet presAssocID="{5DC080D8-9C44-40F2-AAD7-ACAC7B40204B}" presName="centerShape" presStyleLbl="node0" presStyleIdx="0" presStyleCnt="1"/>
      <dgm:spPr/>
      <dgm:t>
        <a:bodyPr/>
        <a:lstStyle/>
        <a:p>
          <a:endParaRPr lang="tr-TR"/>
        </a:p>
      </dgm:t>
    </dgm:pt>
    <dgm:pt modelId="{D48DD154-6CE0-4510-8D6A-37B798D5E54B}" type="pres">
      <dgm:prSet presAssocID="{7B4C7DD7-8DB5-4C00-9322-EE7496F49A83}" presName="parTrans" presStyleLbl="sibTrans2D1" presStyleIdx="0" presStyleCnt="6"/>
      <dgm:spPr/>
      <dgm:t>
        <a:bodyPr/>
        <a:lstStyle/>
        <a:p>
          <a:endParaRPr lang="tr-TR"/>
        </a:p>
      </dgm:t>
    </dgm:pt>
    <dgm:pt modelId="{AC04C39B-46E9-4488-B0BF-157D9DD0E702}" type="pres">
      <dgm:prSet presAssocID="{7B4C7DD7-8DB5-4C00-9322-EE7496F49A83}" presName="connectorText" presStyleLbl="sibTrans2D1" presStyleIdx="0" presStyleCnt="6"/>
      <dgm:spPr/>
      <dgm:t>
        <a:bodyPr/>
        <a:lstStyle/>
        <a:p>
          <a:endParaRPr lang="tr-TR"/>
        </a:p>
      </dgm:t>
    </dgm:pt>
    <dgm:pt modelId="{B2FAC1A2-03A3-48F5-A0FC-7EDD0A7344DA}" type="pres">
      <dgm:prSet presAssocID="{D6A3DEBF-A622-448D-A1A4-96AA37FF35F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2C862-744B-4467-8E46-D1FF434D709F}" type="pres">
      <dgm:prSet presAssocID="{4CA966E4-3B99-4010-9B67-638E0213DA07}" presName="parTrans" presStyleLbl="sibTrans2D1" presStyleIdx="1" presStyleCnt="6"/>
      <dgm:spPr/>
      <dgm:t>
        <a:bodyPr/>
        <a:lstStyle/>
        <a:p>
          <a:endParaRPr lang="tr-TR"/>
        </a:p>
      </dgm:t>
    </dgm:pt>
    <dgm:pt modelId="{E746A9BD-5347-4B6D-8402-DCFBD5CA2849}" type="pres">
      <dgm:prSet presAssocID="{4CA966E4-3B99-4010-9B67-638E0213DA07}" presName="connectorText" presStyleLbl="sibTrans2D1" presStyleIdx="1" presStyleCnt="6"/>
      <dgm:spPr/>
      <dgm:t>
        <a:bodyPr/>
        <a:lstStyle/>
        <a:p>
          <a:endParaRPr lang="tr-TR"/>
        </a:p>
      </dgm:t>
    </dgm:pt>
    <dgm:pt modelId="{09D30692-13DD-4012-A329-3604972AC2A6}" type="pres">
      <dgm:prSet presAssocID="{3F74EC2F-7381-4529-9421-65A120B60EC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8924D4-8FDE-46F0-BE06-D770259802B2}" type="pres">
      <dgm:prSet presAssocID="{19FC349E-4D86-417C-9DBB-8717B1C7783A}" presName="parTrans" presStyleLbl="sibTrans2D1" presStyleIdx="2" presStyleCnt="6"/>
      <dgm:spPr/>
      <dgm:t>
        <a:bodyPr/>
        <a:lstStyle/>
        <a:p>
          <a:endParaRPr lang="tr-TR"/>
        </a:p>
      </dgm:t>
    </dgm:pt>
    <dgm:pt modelId="{ED87AB2D-A849-4B3E-BF95-0877DA80301F}" type="pres">
      <dgm:prSet presAssocID="{19FC349E-4D86-417C-9DBB-8717B1C7783A}" presName="connectorText" presStyleLbl="sibTrans2D1" presStyleIdx="2" presStyleCnt="6"/>
      <dgm:spPr/>
      <dgm:t>
        <a:bodyPr/>
        <a:lstStyle/>
        <a:p>
          <a:endParaRPr lang="tr-TR"/>
        </a:p>
      </dgm:t>
    </dgm:pt>
    <dgm:pt modelId="{62384CC6-06BB-4E87-95BE-980B388A2906}" type="pres">
      <dgm:prSet presAssocID="{C25E8342-0064-410E-9D79-635143144ED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D04E3A-C8E7-4CD0-B7EB-096F862AF182}" type="pres">
      <dgm:prSet presAssocID="{D79555B0-008B-4438-B5FB-5CACBD47D04A}" presName="parTrans" presStyleLbl="sibTrans2D1" presStyleIdx="3" presStyleCnt="6"/>
      <dgm:spPr/>
      <dgm:t>
        <a:bodyPr/>
        <a:lstStyle/>
        <a:p>
          <a:endParaRPr lang="tr-TR"/>
        </a:p>
      </dgm:t>
    </dgm:pt>
    <dgm:pt modelId="{2330455C-436E-4921-85A9-0C739503FA35}" type="pres">
      <dgm:prSet presAssocID="{D79555B0-008B-4438-B5FB-5CACBD47D04A}" presName="connectorText" presStyleLbl="sibTrans2D1" presStyleIdx="3" presStyleCnt="6"/>
      <dgm:spPr/>
      <dgm:t>
        <a:bodyPr/>
        <a:lstStyle/>
        <a:p>
          <a:endParaRPr lang="tr-TR"/>
        </a:p>
      </dgm:t>
    </dgm:pt>
    <dgm:pt modelId="{CA0E976E-5ADB-4017-87A6-63F3F406FE79}" type="pres">
      <dgm:prSet presAssocID="{69D59F98-C91E-4BCF-AC9A-A9C5779BFDB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3BB90D-8453-45C9-ACC7-6AAF28326F64}" type="pres">
      <dgm:prSet presAssocID="{87A26C68-A0AF-416F-ACE3-0ED9FFE17F94}" presName="parTrans" presStyleLbl="sibTrans2D1" presStyleIdx="4" presStyleCnt="6"/>
      <dgm:spPr/>
      <dgm:t>
        <a:bodyPr/>
        <a:lstStyle/>
        <a:p>
          <a:endParaRPr lang="tr-TR"/>
        </a:p>
      </dgm:t>
    </dgm:pt>
    <dgm:pt modelId="{18F2B47F-F785-4713-8AB1-F4E6CD7990F5}" type="pres">
      <dgm:prSet presAssocID="{87A26C68-A0AF-416F-ACE3-0ED9FFE17F94}" presName="connectorText" presStyleLbl="sibTrans2D1" presStyleIdx="4" presStyleCnt="6"/>
      <dgm:spPr/>
      <dgm:t>
        <a:bodyPr/>
        <a:lstStyle/>
        <a:p>
          <a:endParaRPr lang="tr-TR"/>
        </a:p>
      </dgm:t>
    </dgm:pt>
    <dgm:pt modelId="{B671A8C0-8C2A-43A3-8A06-49CFA09E8AFB}" type="pres">
      <dgm:prSet presAssocID="{791FFB3D-2FC5-4DA5-93CA-54E2E192A7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8CEF45-9868-4A3A-9333-A0E4ABE31BE0}" type="pres">
      <dgm:prSet presAssocID="{80867BD2-B7B9-4A7C-B4D3-8E07CFBEA30B}" presName="parTrans" presStyleLbl="sibTrans2D1" presStyleIdx="5" presStyleCnt="6"/>
      <dgm:spPr/>
      <dgm:t>
        <a:bodyPr/>
        <a:lstStyle/>
        <a:p>
          <a:endParaRPr lang="tr-TR"/>
        </a:p>
      </dgm:t>
    </dgm:pt>
    <dgm:pt modelId="{3CE40D9C-5167-4758-8CDE-7EF5C94FC38A}" type="pres">
      <dgm:prSet presAssocID="{80867BD2-B7B9-4A7C-B4D3-8E07CFBEA30B}" presName="connectorText" presStyleLbl="sibTrans2D1" presStyleIdx="5" presStyleCnt="6"/>
      <dgm:spPr/>
      <dgm:t>
        <a:bodyPr/>
        <a:lstStyle/>
        <a:p>
          <a:endParaRPr lang="tr-TR"/>
        </a:p>
      </dgm:t>
    </dgm:pt>
    <dgm:pt modelId="{50A1EE0F-B8E9-44F8-AEAC-685184A64B1E}" type="pres">
      <dgm:prSet presAssocID="{736D0F60-D67E-4C40-9DB1-AB62A34919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6575C07-4789-46A4-A05A-C88A2DBD6156}" type="presOf" srcId="{791FFB3D-2FC5-4DA5-93CA-54E2E192A73E}" destId="{B671A8C0-8C2A-43A3-8A06-49CFA09E8AFB}" srcOrd="0" destOrd="0" presId="urn:microsoft.com/office/officeart/2005/8/layout/radial5"/>
    <dgm:cxn modelId="{D6A91F5C-99FF-48F6-AAFF-9213AF1ACB74}" type="presOf" srcId="{80867BD2-B7B9-4A7C-B4D3-8E07CFBEA30B}" destId="{3CE40D9C-5167-4758-8CDE-7EF5C94FC38A}" srcOrd="1" destOrd="0" presId="urn:microsoft.com/office/officeart/2005/8/layout/radial5"/>
    <dgm:cxn modelId="{B0CEB1A9-382C-470A-B5C5-441AF6A9C786}" srcId="{A924229E-F591-4AD6-B3D3-21739752A6FC}" destId="{F3BE2B64-5CAA-4361-8C44-7343C982E0FB}" srcOrd="1" destOrd="0" parTransId="{708D43DE-D321-443E-9809-C512F01048B9}" sibTransId="{0157CD9E-992B-4E76-A080-52F5B36E9BA0}"/>
    <dgm:cxn modelId="{995188EB-F608-43F6-8CC6-34A1FBDE5FE8}" type="presOf" srcId="{D79555B0-008B-4438-B5FB-5CACBD47D04A}" destId="{6AD04E3A-C8E7-4CD0-B7EB-096F862AF182}" srcOrd="0" destOrd="0" presId="urn:microsoft.com/office/officeart/2005/8/layout/radial5"/>
    <dgm:cxn modelId="{9CFED0D1-6ACA-4487-8CB6-8072F8086E4E}" type="presOf" srcId="{87A26C68-A0AF-416F-ACE3-0ED9FFE17F94}" destId="{A93BB90D-8453-45C9-ACC7-6AAF28326F64}" srcOrd="0" destOrd="0" presId="urn:microsoft.com/office/officeart/2005/8/layout/radial5"/>
    <dgm:cxn modelId="{682C3555-9495-40B5-9C4E-0E08EBD291D1}" srcId="{A924229E-F591-4AD6-B3D3-21739752A6FC}" destId="{5DC080D8-9C44-40F2-AAD7-ACAC7B40204B}" srcOrd="0" destOrd="0" parTransId="{CAABB6FF-0787-43AB-AA93-8952685BB58E}" sibTransId="{73F5D7CA-FE59-4D66-949E-B55F1B783F40}"/>
    <dgm:cxn modelId="{6E40C62F-924B-45D9-9A19-2131E16CCE46}" type="presOf" srcId="{C25E8342-0064-410E-9D79-635143144ED0}" destId="{62384CC6-06BB-4E87-95BE-980B388A2906}" srcOrd="0" destOrd="0" presId="urn:microsoft.com/office/officeart/2005/8/layout/radial5"/>
    <dgm:cxn modelId="{DA460240-90D6-4C07-B41F-8FCEABD540DF}" type="presOf" srcId="{7B4C7DD7-8DB5-4C00-9322-EE7496F49A83}" destId="{AC04C39B-46E9-4488-B0BF-157D9DD0E702}" srcOrd="1" destOrd="0" presId="urn:microsoft.com/office/officeart/2005/8/layout/radial5"/>
    <dgm:cxn modelId="{62723364-C72A-4071-9F52-3769DD283A08}" type="presOf" srcId="{3F74EC2F-7381-4529-9421-65A120B60ECE}" destId="{09D30692-13DD-4012-A329-3604972AC2A6}" srcOrd="0" destOrd="0" presId="urn:microsoft.com/office/officeart/2005/8/layout/radial5"/>
    <dgm:cxn modelId="{C5941820-2945-4B3E-A3E8-A6F780DD7672}" srcId="{5DC080D8-9C44-40F2-AAD7-ACAC7B40204B}" destId="{C25E8342-0064-410E-9D79-635143144ED0}" srcOrd="2" destOrd="0" parTransId="{19FC349E-4D86-417C-9DBB-8717B1C7783A}" sibTransId="{1682C0FC-711B-4BCB-914D-D79ED34447EB}"/>
    <dgm:cxn modelId="{A1B0BD7D-A6B4-4EEE-B61E-ED57CCDC2B90}" type="presOf" srcId="{A924229E-F591-4AD6-B3D3-21739752A6FC}" destId="{33FD3C82-3E30-474A-A3BD-71877B569D30}" srcOrd="0" destOrd="0" presId="urn:microsoft.com/office/officeart/2005/8/layout/radial5"/>
    <dgm:cxn modelId="{424438FA-4FC2-4E46-A7D9-310FDD242701}" type="presOf" srcId="{4CA966E4-3B99-4010-9B67-638E0213DA07}" destId="{E746A9BD-5347-4B6D-8402-DCFBD5CA2849}" srcOrd="1" destOrd="0" presId="urn:microsoft.com/office/officeart/2005/8/layout/radial5"/>
    <dgm:cxn modelId="{C0320D20-564F-4A7F-BACD-03BE09163965}" type="presOf" srcId="{736D0F60-D67E-4C40-9DB1-AB62A3491979}" destId="{50A1EE0F-B8E9-44F8-AEAC-685184A64B1E}" srcOrd="0" destOrd="0" presId="urn:microsoft.com/office/officeart/2005/8/layout/radial5"/>
    <dgm:cxn modelId="{5B2F3966-3B8E-428E-B618-29FDA3EBC45C}" type="presOf" srcId="{80867BD2-B7B9-4A7C-B4D3-8E07CFBEA30B}" destId="{518CEF45-9868-4A3A-9333-A0E4ABE31BE0}" srcOrd="0" destOrd="0" presId="urn:microsoft.com/office/officeart/2005/8/layout/radial5"/>
    <dgm:cxn modelId="{72DAB873-9A35-410C-93DB-07249116581A}" srcId="{5DC080D8-9C44-40F2-AAD7-ACAC7B40204B}" destId="{69D59F98-C91E-4BCF-AC9A-A9C5779BFDBA}" srcOrd="3" destOrd="0" parTransId="{D79555B0-008B-4438-B5FB-5CACBD47D04A}" sibTransId="{377433B3-C9B0-493C-83BE-742DBF318FE9}"/>
    <dgm:cxn modelId="{6D6CC7A2-7641-4874-BF83-B1E2B53D7C4C}" srcId="{5DC080D8-9C44-40F2-AAD7-ACAC7B40204B}" destId="{791FFB3D-2FC5-4DA5-93CA-54E2E192A73E}" srcOrd="4" destOrd="0" parTransId="{87A26C68-A0AF-416F-ACE3-0ED9FFE17F94}" sibTransId="{C669DC8B-7E0C-4E72-8B6D-9C9B20FBCF04}"/>
    <dgm:cxn modelId="{E7A1EB71-669E-4DE5-B3F2-A34BC55AECBF}" srcId="{5DC080D8-9C44-40F2-AAD7-ACAC7B40204B}" destId="{3F74EC2F-7381-4529-9421-65A120B60ECE}" srcOrd="1" destOrd="0" parTransId="{4CA966E4-3B99-4010-9B67-638E0213DA07}" sibTransId="{078B465E-5F1E-4802-BBB4-A13690BE2A0D}"/>
    <dgm:cxn modelId="{5C086EF6-F9DB-458D-9AD4-4EC9CF2E8AEC}" type="presOf" srcId="{19FC349E-4D86-417C-9DBB-8717B1C7783A}" destId="{ED87AB2D-A849-4B3E-BF95-0877DA80301F}" srcOrd="1" destOrd="0" presId="urn:microsoft.com/office/officeart/2005/8/layout/radial5"/>
    <dgm:cxn modelId="{5672F47D-6991-4588-9760-13CBF860E4E6}" type="presOf" srcId="{5DC080D8-9C44-40F2-AAD7-ACAC7B40204B}" destId="{E2BEE7A2-41FD-4DD4-9780-F12B32D66258}" srcOrd="0" destOrd="0" presId="urn:microsoft.com/office/officeart/2005/8/layout/radial5"/>
    <dgm:cxn modelId="{7D571050-BDD7-46B9-961D-6359384B2F73}" type="presOf" srcId="{7B4C7DD7-8DB5-4C00-9322-EE7496F49A83}" destId="{D48DD154-6CE0-4510-8D6A-37B798D5E54B}" srcOrd="0" destOrd="0" presId="urn:microsoft.com/office/officeart/2005/8/layout/radial5"/>
    <dgm:cxn modelId="{2803FC9B-F007-4924-B2F6-F98DE6DCE1D6}" type="presOf" srcId="{D6A3DEBF-A622-448D-A1A4-96AA37FF35FD}" destId="{B2FAC1A2-03A3-48F5-A0FC-7EDD0A7344DA}" srcOrd="0" destOrd="0" presId="urn:microsoft.com/office/officeart/2005/8/layout/radial5"/>
    <dgm:cxn modelId="{DBFE7E7E-3523-4055-90E2-1087C27136A0}" type="presOf" srcId="{D79555B0-008B-4438-B5FB-5CACBD47D04A}" destId="{2330455C-436E-4921-85A9-0C739503FA35}" srcOrd="1" destOrd="0" presId="urn:microsoft.com/office/officeart/2005/8/layout/radial5"/>
    <dgm:cxn modelId="{6523F32B-339F-464B-AF38-61C6F6C916C4}" srcId="{5DC080D8-9C44-40F2-AAD7-ACAC7B40204B}" destId="{736D0F60-D67E-4C40-9DB1-AB62A3491979}" srcOrd="5" destOrd="0" parTransId="{80867BD2-B7B9-4A7C-B4D3-8E07CFBEA30B}" sibTransId="{DDE5F86F-FA60-4B2A-9D36-3E933C82299D}"/>
    <dgm:cxn modelId="{0169936A-35F3-4367-AAD7-5E80D1942A64}" type="presOf" srcId="{87A26C68-A0AF-416F-ACE3-0ED9FFE17F94}" destId="{18F2B47F-F785-4713-8AB1-F4E6CD7990F5}" srcOrd="1" destOrd="0" presId="urn:microsoft.com/office/officeart/2005/8/layout/radial5"/>
    <dgm:cxn modelId="{617462A3-1C6E-4A2D-A4B3-3522CA54F80E}" srcId="{5DC080D8-9C44-40F2-AAD7-ACAC7B40204B}" destId="{D6A3DEBF-A622-448D-A1A4-96AA37FF35FD}" srcOrd="0" destOrd="0" parTransId="{7B4C7DD7-8DB5-4C00-9322-EE7496F49A83}" sibTransId="{4F6FBDC4-661F-47F1-8AE8-DC50E21D5D05}"/>
    <dgm:cxn modelId="{C6AF843D-7D7B-49C1-A60D-241683A1A8F3}" type="presOf" srcId="{19FC349E-4D86-417C-9DBB-8717B1C7783A}" destId="{4A8924D4-8FDE-46F0-BE06-D770259802B2}" srcOrd="0" destOrd="0" presId="urn:microsoft.com/office/officeart/2005/8/layout/radial5"/>
    <dgm:cxn modelId="{109060BD-D40E-4067-B9D0-BE0A7D33BFEB}" type="presOf" srcId="{69D59F98-C91E-4BCF-AC9A-A9C5779BFDBA}" destId="{CA0E976E-5ADB-4017-87A6-63F3F406FE79}" srcOrd="0" destOrd="0" presId="urn:microsoft.com/office/officeart/2005/8/layout/radial5"/>
    <dgm:cxn modelId="{55BF3371-CCDA-4FF2-B03D-FFA30DA78145}" type="presOf" srcId="{4CA966E4-3B99-4010-9B67-638E0213DA07}" destId="{7F72C862-744B-4467-8E46-D1FF434D709F}" srcOrd="0" destOrd="0" presId="urn:microsoft.com/office/officeart/2005/8/layout/radial5"/>
    <dgm:cxn modelId="{EE3286D2-D36F-4114-9994-01C28D9A72F8}" type="presParOf" srcId="{33FD3C82-3E30-474A-A3BD-71877B569D30}" destId="{E2BEE7A2-41FD-4DD4-9780-F12B32D66258}" srcOrd="0" destOrd="0" presId="urn:microsoft.com/office/officeart/2005/8/layout/radial5"/>
    <dgm:cxn modelId="{ECF97748-F77B-444A-94A1-C439F01138FB}" type="presParOf" srcId="{33FD3C82-3E30-474A-A3BD-71877B569D30}" destId="{D48DD154-6CE0-4510-8D6A-37B798D5E54B}" srcOrd="1" destOrd="0" presId="urn:microsoft.com/office/officeart/2005/8/layout/radial5"/>
    <dgm:cxn modelId="{51A7059D-892B-43C9-ABA3-52D97FE5AF11}" type="presParOf" srcId="{D48DD154-6CE0-4510-8D6A-37B798D5E54B}" destId="{AC04C39B-46E9-4488-B0BF-157D9DD0E702}" srcOrd="0" destOrd="0" presId="urn:microsoft.com/office/officeart/2005/8/layout/radial5"/>
    <dgm:cxn modelId="{8A7EA9B3-12C6-4226-A4FE-59AA2DE65105}" type="presParOf" srcId="{33FD3C82-3E30-474A-A3BD-71877B569D30}" destId="{B2FAC1A2-03A3-48F5-A0FC-7EDD0A7344DA}" srcOrd="2" destOrd="0" presId="urn:microsoft.com/office/officeart/2005/8/layout/radial5"/>
    <dgm:cxn modelId="{84DE34F8-B3C4-4F7D-BFFF-74735113CD37}" type="presParOf" srcId="{33FD3C82-3E30-474A-A3BD-71877B569D30}" destId="{7F72C862-744B-4467-8E46-D1FF434D709F}" srcOrd="3" destOrd="0" presId="urn:microsoft.com/office/officeart/2005/8/layout/radial5"/>
    <dgm:cxn modelId="{1FD1F16B-E2B6-44B0-9E1A-FCF6EFF49D58}" type="presParOf" srcId="{7F72C862-744B-4467-8E46-D1FF434D709F}" destId="{E746A9BD-5347-4B6D-8402-DCFBD5CA2849}" srcOrd="0" destOrd="0" presId="urn:microsoft.com/office/officeart/2005/8/layout/radial5"/>
    <dgm:cxn modelId="{3FEFD949-6726-485A-8B9B-342FC630AFC7}" type="presParOf" srcId="{33FD3C82-3E30-474A-A3BD-71877B569D30}" destId="{09D30692-13DD-4012-A329-3604972AC2A6}" srcOrd="4" destOrd="0" presId="urn:microsoft.com/office/officeart/2005/8/layout/radial5"/>
    <dgm:cxn modelId="{F73A1A57-A1BC-41F6-8A4C-02B1325B4A16}" type="presParOf" srcId="{33FD3C82-3E30-474A-A3BD-71877B569D30}" destId="{4A8924D4-8FDE-46F0-BE06-D770259802B2}" srcOrd="5" destOrd="0" presId="urn:microsoft.com/office/officeart/2005/8/layout/radial5"/>
    <dgm:cxn modelId="{7D7779FC-77E6-4F43-8EF4-56453E53B3D4}" type="presParOf" srcId="{4A8924D4-8FDE-46F0-BE06-D770259802B2}" destId="{ED87AB2D-A849-4B3E-BF95-0877DA80301F}" srcOrd="0" destOrd="0" presId="urn:microsoft.com/office/officeart/2005/8/layout/radial5"/>
    <dgm:cxn modelId="{CE2E9FAE-9FFF-4CF4-8074-7029FD6763E9}" type="presParOf" srcId="{33FD3C82-3E30-474A-A3BD-71877B569D30}" destId="{62384CC6-06BB-4E87-95BE-980B388A2906}" srcOrd="6" destOrd="0" presId="urn:microsoft.com/office/officeart/2005/8/layout/radial5"/>
    <dgm:cxn modelId="{0DFEBF8B-E925-4941-9C4E-D9B41DF39EA6}" type="presParOf" srcId="{33FD3C82-3E30-474A-A3BD-71877B569D30}" destId="{6AD04E3A-C8E7-4CD0-B7EB-096F862AF182}" srcOrd="7" destOrd="0" presId="urn:microsoft.com/office/officeart/2005/8/layout/radial5"/>
    <dgm:cxn modelId="{1E7651CE-54AC-4CE1-8A5F-A6F5300BEE2E}" type="presParOf" srcId="{6AD04E3A-C8E7-4CD0-B7EB-096F862AF182}" destId="{2330455C-436E-4921-85A9-0C739503FA35}" srcOrd="0" destOrd="0" presId="urn:microsoft.com/office/officeart/2005/8/layout/radial5"/>
    <dgm:cxn modelId="{05169759-3FAD-4EB9-816A-9FE4FF53ACAB}" type="presParOf" srcId="{33FD3C82-3E30-474A-A3BD-71877B569D30}" destId="{CA0E976E-5ADB-4017-87A6-63F3F406FE79}" srcOrd="8" destOrd="0" presId="urn:microsoft.com/office/officeart/2005/8/layout/radial5"/>
    <dgm:cxn modelId="{E976B567-373E-4494-AA90-B95D588C6D82}" type="presParOf" srcId="{33FD3C82-3E30-474A-A3BD-71877B569D30}" destId="{A93BB90D-8453-45C9-ACC7-6AAF28326F64}" srcOrd="9" destOrd="0" presId="urn:microsoft.com/office/officeart/2005/8/layout/radial5"/>
    <dgm:cxn modelId="{B21F5402-CDA7-43B3-8C61-4E7EDA4F8C20}" type="presParOf" srcId="{A93BB90D-8453-45C9-ACC7-6AAF28326F64}" destId="{18F2B47F-F785-4713-8AB1-F4E6CD7990F5}" srcOrd="0" destOrd="0" presId="urn:microsoft.com/office/officeart/2005/8/layout/radial5"/>
    <dgm:cxn modelId="{7F96BD28-8D2D-4649-985C-1AB3F328939C}" type="presParOf" srcId="{33FD3C82-3E30-474A-A3BD-71877B569D30}" destId="{B671A8C0-8C2A-43A3-8A06-49CFA09E8AFB}" srcOrd="10" destOrd="0" presId="urn:microsoft.com/office/officeart/2005/8/layout/radial5"/>
    <dgm:cxn modelId="{EF38038D-1B97-44EB-B71D-81B56C04228E}" type="presParOf" srcId="{33FD3C82-3E30-474A-A3BD-71877B569D30}" destId="{518CEF45-9868-4A3A-9333-A0E4ABE31BE0}" srcOrd="11" destOrd="0" presId="urn:microsoft.com/office/officeart/2005/8/layout/radial5"/>
    <dgm:cxn modelId="{32221B65-B935-4D29-9A30-EEBAD0BD4001}" type="presParOf" srcId="{518CEF45-9868-4A3A-9333-A0E4ABE31BE0}" destId="{3CE40D9C-5167-4758-8CDE-7EF5C94FC38A}" srcOrd="0" destOrd="0" presId="urn:microsoft.com/office/officeart/2005/8/layout/radial5"/>
    <dgm:cxn modelId="{040FEB2F-3046-4F45-A984-423AC4B271FD}" type="presParOf" srcId="{33FD3C82-3E30-474A-A3BD-71877B569D30}" destId="{50A1EE0F-B8E9-44F8-AEAC-685184A64B1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996F9A-3CED-49FE-9E57-5561F7D496F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94BB35-54E0-4501-9C2C-182A9992E09E}">
      <dgm:prSet phldrT="[Text]"/>
      <dgm:spPr/>
      <dgm:t>
        <a:bodyPr/>
        <a:lstStyle/>
        <a:p>
          <a:r>
            <a:rPr lang="tr-TR" dirty="0" smtClean="0"/>
            <a:t>Adequate levels of Vitamin D, </a:t>
          </a:r>
        </a:p>
        <a:p>
          <a:endParaRPr lang="tr-TR" dirty="0" smtClean="0"/>
        </a:p>
        <a:p>
          <a:r>
            <a:rPr lang="tr-TR" dirty="0" smtClean="0"/>
            <a:t>Well functioning </a:t>
          </a:r>
        </a:p>
        <a:p>
          <a:r>
            <a:rPr lang="tr-TR" dirty="0" smtClean="0"/>
            <a:t>VDR, 1,25MARRS/PDIA3</a:t>
          </a:r>
          <a:endParaRPr lang="en-US" dirty="0"/>
        </a:p>
      </dgm:t>
    </dgm:pt>
    <dgm:pt modelId="{BCF5178F-7B03-46A3-A0A2-B2D2F0AC0840}" type="parTrans" cxnId="{6EDE87FC-448D-410C-8EF8-73CAA550CF87}">
      <dgm:prSet/>
      <dgm:spPr/>
      <dgm:t>
        <a:bodyPr/>
        <a:lstStyle/>
        <a:p>
          <a:endParaRPr lang="en-US"/>
        </a:p>
      </dgm:t>
    </dgm:pt>
    <dgm:pt modelId="{C7A9AD1B-9DD4-4030-9E6B-EC7696BEA231}" type="sibTrans" cxnId="{6EDE87FC-448D-410C-8EF8-73CAA550CF87}">
      <dgm:prSet/>
      <dgm:spPr/>
      <dgm:t>
        <a:bodyPr/>
        <a:lstStyle/>
        <a:p>
          <a:endParaRPr lang="en-US"/>
        </a:p>
      </dgm:t>
    </dgm:pt>
    <dgm:pt modelId="{4D3A1AEA-5DBF-4E9D-99CB-1A712FC0AA86}">
      <dgm:prSet phldrT="[Text]"/>
      <dgm:spPr/>
      <dgm:t>
        <a:bodyPr/>
        <a:lstStyle/>
        <a:p>
          <a:r>
            <a:rPr lang="tr-TR" dirty="0" smtClean="0"/>
            <a:t>adequete levels? of Amyloid 1-42</a:t>
          </a:r>
          <a:endParaRPr lang="en-US" dirty="0"/>
        </a:p>
      </dgm:t>
    </dgm:pt>
    <dgm:pt modelId="{6AEC01AF-726E-4D18-9C2B-536ABC31EB7C}" type="parTrans" cxnId="{2DB0F1E4-7139-470C-89E7-7EBD7C2454A1}">
      <dgm:prSet/>
      <dgm:spPr/>
      <dgm:t>
        <a:bodyPr/>
        <a:lstStyle/>
        <a:p>
          <a:endParaRPr lang="en-US"/>
        </a:p>
      </dgm:t>
    </dgm:pt>
    <dgm:pt modelId="{CA74F862-D4C3-4399-9F45-EF527708A7E8}" type="sibTrans" cxnId="{2DB0F1E4-7139-470C-89E7-7EBD7C2454A1}">
      <dgm:prSet/>
      <dgm:spPr/>
      <dgm:t>
        <a:bodyPr/>
        <a:lstStyle/>
        <a:p>
          <a:endParaRPr lang="en-US"/>
        </a:p>
      </dgm:t>
    </dgm:pt>
    <dgm:pt modelId="{4AA72840-E254-467D-BD2D-B362269A7CE3}" type="pres">
      <dgm:prSet presAssocID="{2C996F9A-3CED-49FE-9E57-5561F7D496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3EB9C-44B6-4CC5-A76E-3C57321FC5C2}" type="pres">
      <dgm:prSet presAssocID="{2C996F9A-3CED-49FE-9E57-5561F7D496F8}" presName="divider" presStyleLbl="fgShp" presStyleIdx="0" presStyleCnt="1" custAng="300000"/>
      <dgm:spPr/>
    </dgm:pt>
    <dgm:pt modelId="{BB91F005-9A35-4524-BCAB-71EF09E8B2F9}" type="pres">
      <dgm:prSet presAssocID="{3694BB35-54E0-4501-9C2C-182A9992E09E}" presName="downArrow" presStyleLbl="node1" presStyleIdx="0" presStyleCnt="2"/>
      <dgm:spPr/>
    </dgm:pt>
    <dgm:pt modelId="{2782F157-907C-4CBA-8B6B-AE146827BAFE}" type="pres">
      <dgm:prSet presAssocID="{3694BB35-54E0-4501-9C2C-182A9992E09E}" presName="downArrowText" presStyleLbl="revTx" presStyleIdx="0" presStyleCnt="2" custScaleX="175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E5B2-8EAE-4FA2-8471-EEC8325F86CB}" type="pres">
      <dgm:prSet presAssocID="{4D3A1AEA-5DBF-4E9D-99CB-1A712FC0AA86}" presName="upArrow" presStyleLbl="node1" presStyleIdx="1" presStyleCnt="2"/>
      <dgm:spPr/>
    </dgm:pt>
    <dgm:pt modelId="{B5B2C799-6588-4BE2-8E01-347190F25116}" type="pres">
      <dgm:prSet presAssocID="{4D3A1AEA-5DBF-4E9D-99CB-1A712FC0AA86}" presName="upArrowText" presStyleLbl="revTx" presStyleIdx="1" presStyleCnt="2" custScaleX="128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0F1E4-7139-470C-89E7-7EBD7C2454A1}" srcId="{2C996F9A-3CED-49FE-9E57-5561F7D496F8}" destId="{4D3A1AEA-5DBF-4E9D-99CB-1A712FC0AA86}" srcOrd="1" destOrd="0" parTransId="{6AEC01AF-726E-4D18-9C2B-536ABC31EB7C}" sibTransId="{CA74F862-D4C3-4399-9F45-EF527708A7E8}"/>
    <dgm:cxn modelId="{81567AE3-1531-4108-BFA3-CD947BE7675F}" type="presOf" srcId="{2C996F9A-3CED-49FE-9E57-5561F7D496F8}" destId="{4AA72840-E254-467D-BD2D-B362269A7CE3}" srcOrd="0" destOrd="0" presId="urn:microsoft.com/office/officeart/2005/8/layout/arrow3"/>
    <dgm:cxn modelId="{6EDE87FC-448D-410C-8EF8-73CAA550CF87}" srcId="{2C996F9A-3CED-49FE-9E57-5561F7D496F8}" destId="{3694BB35-54E0-4501-9C2C-182A9992E09E}" srcOrd="0" destOrd="0" parTransId="{BCF5178F-7B03-46A3-A0A2-B2D2F0AC0840}" sibTransId="{C7A9AD1B-9DD4-4030-9E6B-EC7696BEA231}"/>
    <dgm:cxn modelId="{28084553-F0F5-472A-ACD4-C92E7876728A}" type="presOf" srcId="{3694BB35-54E0-4501-9C2C-182A9992E09E}" destId="{2782F157-907C-4CBA-8B6B-AE146827BAFE}" srcOrd="0" destOrd="0" presId="urn:microsoft.com/office/officeart/2005/8/layout/arrow3"/>
    <dgm:cxn modelId="{D51E7CF3-974E-4314-BF52-8197B57C0335}" type="presOf" srcId="{4D3A1AEA-5DBF-4E9D-99CB-1A712FC0AA86}" destId="{B5B2C799-6588-4BE2-8E01-347190F25116}" srcOrd="0" destOrd="0" presId="urn:microsoft.com/office/officeart/2005/8/layout/arrow3"/>
    <dgm:cxn modelId="{9696F25C-70F1-44E2-81F7-347B08E6D680}" type="presParOf" srcId="{4AA72840-E254-467D-BD2D-B362269A7CE3}" destId="{8423EB9C-44B6-4CC5-A76E-3C57321FC5C2}" srcOrd="0" destOrd="0" presId="urn:microsoft.com/office/officeart/2005/8/layout/arrow3"/>
    <dgm:cxn modelId="{EA0FF37F-E032-4FE5-9474-8B830CE546DC}" type="presParOf" srcId="{4AA72840-E254-467D-BD2D-B362269A7CE3}" destId="{BB91F005-9A35-4524-BCAB-71EF09E8B2F9}" srcOrd="1" destOrd="0" presId="urn:microsoft.com/office/officeart/2005/8/layout/arrow3"/>
    <dgm:cxn modelId="{ED127487-FC3D-4856-BD7C-B2BC615A5E6E}" type="presParOf" srcId="{4AA72840-E254-467D-BD2D-B362269A7CE3}" destId="{2782F157-907C-4CBA-8B6B-AE146827BAFE}" srcOrd="2" destOrd="0" presId="urn:microsoft.com/office/officeart/2005/8/layout/arrow3"/>
    <dgm:cxn modelId="{D6756C11-8C8E-4025-8D3E-9428F68B6554}" type="presParOf" srcId="{4AA72840-E254-467D-BD2D-B362269A7CE3}" destId="{29D3E5B2-8EAE-4FA2-8471-EEC8325F86CB}" srcOrd="3" destOrd="0" presId="urn:microsoft.com/office/officeart/2005/8/layout/arrow3"/>
    <dgm:cxn modelId="{0E80721D-8C62-4BFC-98CA-E725321742BA}" type="presParOf" srcId="{4AA72840-E254-467D-BD2D-B362269A7CE3}" destId="{B5B2C799-6588-4BE2-8E01-347190F2511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96F9A-3CED-49FE-9E57-5561F7D496F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94BB35-54E0-4501-9C2C-182A9992E09E}">
      <dgm:prSet phldrT="[Text]"/>
      <dgm:spPr/>
      <dgm:t>
        <a:bodyPr/>
        <a:lstStyle/>
        <a:p>
          <a:r>
            <a:rPr lang="tr-TR" dirty="0" smtClean="0"/>
            <a:t>Low levels of Vitamin D, </a:t>
          </a:r>
        </a:p>
        <a:p>
          <a:endParaRPr lang="tr-TR" dirty="0" smtClean="0"/>
        </a:p>
        <a:p>
          <a:r>
            <a:rPr lang="tr-TR" dirty="0" smtClean="0"/>
            <a:t>Dysregulated</a:t>
          </a:r>
        </a:p>
        <a:p>
          <a:r>
            <a:rPr lang="tr-TR" dirty="0" smtClean="0"/>
            <a:t>VDR, 1,25MARRS/PDIA3</a:t>
          </a:r>
          <a:endParaRPr lang="en-US" dirty="0"/>
        </a:p>
      </dgm:t>
    </dgm:pt>
    <dgm:pt modelId="{BCF5178F-7B03-46A3-A0A2-B2D2F0AC0840}" type="parTrans" cxnId="{6EDE87FC-448D-410C-8EF8-73CAA550CF87}">
      <dgm:prSet/>
      <dgm:spPr/>
      <dgm:t>
        <a:bodyPr/>
        <a:lstStyle/>
        <a:p>
          <a:endParaRPr lang="en-US"/>
        </a:p>
      </dgm:t>
    </dgm:pt>
    <dgm:pt modelId="{C7A9AD1B-9DD4-4030-9E6B-EC7696BEA231}" type="sibTrans" cxnId="{6EDE87FC-448D-410C-8EF8-73CAA550CF87}">
      <dgm:prSet/>
      <dgm:spPr/>
      <dgm:t>
        <a:bodyPr/>
        <a:lstStyle/>
        <a:p>
          <a:endParaRPr lang="en-US"/>
        </a:p>
      </dgm:t>
    </dgm:pt>
    <dgm:pt modelId="{4D3A1AEA-5DBF-4E9D-99CB-1A712FC0AA86}">
      <dgm:prSet phldrT="[Text]"/>
      <dgm:spPr/>
      <dgm:t>
        <a:bodyPr/>
        <a:lstStyle/>
        <a:p>
          <a:r>
            <a:rPr lang="tr-TR" dirty="0" smtClean="0"/>
            <a:t>High levels of Amyloid 1-42</a:t>
          </a:r>
          <a:endParaRPr lang="en-US" dirty="0"/>
        </a:p>
      </dgm:t>
    </dgm:pt>
    <dgm:pt modelId="{6AEC01AF-726E-4D18-9C2B-536ABC31EB7C}" type="parTrans" cxnId="{2DB0F1E4-7139-470C-89E7-7EBD7C2454A1}">
      <dgm:prSet/>
      <dgm:spPr/>
      <dgm:t>
        <a:bodyPr/>
        <a:lstStyle/>
        <a:p>
          <a:endParaRPr lang="en-US"/>
        </a:p>
      </dgm:t>
    </dgm:pt>
    <dgm:pt modelId="{CA74F862-D4C3-4399-9F45-EF527708A7E8}" type="sibTrans" cxnId="{2DB0F1E4-7139-470C-89E7-7EBD7C2454A1}">
      <dgm:prSet/>
      <dgm:spPr/>
      <dgm:t>
        <a:bodyPr/>
        <a:lstStyle/>
        <a:p>
          <a:endParaRPr lang="en-US"/>
        </a:p>
      </dgm:t>
    </dgm:pt>
    <dgm:pt modelId="{4AA72840-E254-467D-BD2D-B362269A7CE3}" type="pres">
      <dgm:prSet presAssocID="{2C996F9A-3CED-49FE-9E57-5561F7D496F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3EB9C-44B6-4CC5-A76E-3C57321FC5C2}" type="pres">
      <dgm:prSet presAssocID="{2C996F9A-3CED-49FE-9E57-5561F7D496F8}" presName="divider" presStyleLbl="fgShp" presStyleIdx="0" presStyleCnt="1" custAng="21216088"/>
      <dgm:spPr/>
    </dgm:pt>
    <dgm:pt modelId="{BB91F005-9A35-4524-BCAB-71EF09E8B2F9}" type="pres">
      <dgm:prSet presAssocID="{3694BB35-54E0-4501-9C2C-182A9992E09E}" presName="downArrow" presStyleLbl="node1" presStyleIdx="0" presStyleCnt="2"/>
      <dgm:spPr/>
    </dgm:pt>
    <dgm:pt modelId="{2782F157-907C-4CBA-8B6B-AE146827BAFE}" type="pres">
      <dgm:prSet presAssocID="{3694BB35-54E0-4501-9C2C-182A9992E09E}" presName="downArrowText" presStyleLbl="revTx" presStyleIdx="0" presStyleCnt="2" custScaleX="175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3E5B2-8EAE-4FA2-8471-EEC8325F86CB}" type="pres">
      <dgm:prSet presAssocID="{4D3A1AEA-5DBF-4E9D-99CB-1A712FC0AA86}" presName="upArrow" presStyleLbl="node1" presStyleIdx="1" presStyleCnt="2"/>
      <dgm:spPr/>
    </dgm:pt>
    <dgm:pt modelId="{B5B2C799-6588-4BE2-8E01-347190F25116}" type="pres">
      <dgm:prSet presAssocID="{4D3A1AEA-5DBF-4E9D-99CB-1A712FC0AA8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0F1E4-7139-470C-89E7-7EBD7C2454A1}" srcId="{2C996F9A-3CED-49FE-9E57-5561F7D496F8}" destId="{4D3A1AEA-5DBF-4E9D-99CB-1A712FC0AA86}" srcOrd="1" destOrd="0" parTransId="{6AEC01AF-726E-4D18-9C2B-536ABC31EB7C}" sibTransId="{CA74F862-D4C3-4399-9F45-EF527708A7E8}"/>
    <dgm:cxn modelId="{81567AE3-1531-4108-BFA3-CD947BE7675F}" type="presOf" srcId="{2C996F9A-3CED-49FE-9E57-5561F7D496F8}" destId="{4AA72840-E254-467D-BD2D-B362269A7CE3}" srcOrd="0" destOrd="0" presId="urn:microsoft.com/office/officeart/2005/8/layout/arrow3"/>
    <dgm:cxn modelId="{6EDE87FC-448D-410C-8EF8-73CAA550CF87}" srcId="{2C996F9A-3CED-49FE-9E57-5561F7D496F8}" destId="{3694BB35-54E0-4501-9C2C-182A9992E09E}" srcOrd="0" destOrd="0" parTransId="{BCF5178F-7B03-46A3-A0A2-B2D2F0AC0840}" sibTransId="{C7A9AD1B-9DD4-4030-9E6B-EC7696BEA231}"/>
    <dgm:cxn modelId="{28084553-F0F5-472A-ACD4-C92E7876728A}" type="presOf" srcId="{3694BB35-54E0-4501-9C2C-182A9992E09E}" destId="{2782F157-907C-4CBA-8B6B-AE146827BAFE}" srcOrd="0" destOrd="0" presId="urn:microsoft.com/office/officeart/2005/8/layout/arrow3"/>
    <dgm:cxn modelId="{D51E7CF3-974E-4314-BF52-8197B57C0335}" type="presOf" srcId="{4D3A1AEA-5DBF-4E9D-99CB-1A712FC0AA86}" destId="{B5B2C799-6588-4BE2-8E01-347190F25116}" srcOrd="0" destOrd="0" presId="urn:microsoft.com/office/officeart/2005/8/layout/arrow3"/>
    <dgm:cxn modelId="{9696F25C-70F1-44E2-81F7-347B08E6D680}" type="presParOf" srcId="{4AA72840-E254-467D-BD2D-B362269A7CE3}" destId="{8423EB9C-44B6-4CC5-A76E-3C57321FC5C2}" srcOrd="0" destOrd="0" presId="urn:microsoft.com/office/officeart/2005/8/layout/arrow3"/>
    <dgm:cxn modelId="{EA0FF37F-E032-4FE5-9474-8B830CE546DC}" type="presParOf" srcId="{4AA72840-E254-467D-BD2D-B362269A7CE3}" destId="{BB91F005-9A35-4524-BCAB-71EF09E8B2F9}" srcOrd="1" destOrd="0" presId="urn:microsoft.com/office/officeart/2005/8/layout/arrow3"/>
    <dgm:cxn modelId="{ED127487-FC3D-4856-BD7C-B2BC615A5E6E}" type="presParOf" srcId="{4AA72840-E254-467D-BD2D-B362269A7CE3}" destId="{2782F157-907C-4CBA-8B6B-AE146827BAFE}" srcOrd="2" destOrd="0" presId="urn:microsoft.com/office/officeart/2005/8/layout/arrow3"/>
    <dgm:cxn modelId="{D6756C11-8C8E-4025-8D3E-9428F68B6554}" type="presParOf" srcId="{4AA72840-E254-467D-BD2D-B362269A7CE3}" destId="{29D3E5B2-8EAE-4FA2-8471-EEC8325F86CB}" srcOrd="3" destOrd="0" presId="urn:microsoft.com/office/officeart/2005/8/layout/arrow3"/>
    <dgm:cxn modelId="{0E80721D-8C62-4BFC-98CA-E725321742BA}" type="presParOf" srcId="{4AA72840-E254-467D-BD2D-B362269A7CE3}" destId="{B5B2C799-6588-4BE2-8E01-347190F2511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093591-E1A9-414E-B7BC-E48210F073A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A86031-983A-4D25-93D7-EE9987ACE3A2}">
      <dgm:prSet phldrT="[Text]" custT="1"/>
      <dgm:spPr>
        <a:solidFill>
          <a:srgbClr val="3366FF"/>
        </a:solidFill>
      </dgm:spPr>
      <dgm:t>
        <a:bodyPr/>
        <a:lstStyle/>
        <a:p>
          <a:r>
            <a:rPr lang="tr-TR" sz="1400" dirty="0" smtClean="0"/>
            <a:t>MT-ND1</a:t>
          </a:r>
        </a:p>
        <a:p>
          <a:r>
            <a:rPr lang="tr-TR" sz="1400" dirty="0" smtClean="0"/>
            <a:t>MT-ND2</a:t>
          </a:r>
        </a:p>
        <a:p>
          <a:r>
            <a:rPr lang="tr-TR" sz="1400" dirty="0" smtClean="0"/>
            <a:t>MT-ND3</a:t>
          </a:r>
        </a:p>
        <a:p>
          <a:r>
            <a:rPr lang="tr-TR" sz="1400" dirty="0" smtClean="0"/>
            <a:t>MT-ND4</a:t>
          </a:r>
        </a:p>
        <a:p>
          <a:r>
            <a:rPr lang="tr-TR" sz="1400" dirty="0" smtClean="0"/>
            <a:t>MT-ND4L</a:t>
          </a:r>
        </a:p>
        <a:p>
          <a:r>
            <a:rPr lang="tr-TR" sz="1400" dirty="0" smtClean="0"/>
            <a:t>MT-ND5</a:t>
          </a:r>
        </a:p>
        <a:p>
          <a:r>
            <a:rPr lang="tr-TR" sz="1400" dirty="0" smtClean="0"/>
            <a:t>MT-ND6</a:t>
          </a:r>
          <a:endParaRPr lang="tr-TR" sz="1400" dirty="0"/>
        </a:p>
      </dgm:t>
    </dgm:pt>
    <dgm:pt modelId="{A0FEFCE5-8619-476B-846B-0323A7C3F533}" type="parTrans" cxnId="{A7243CBB-9A50-4448-B6EB-52B62A2FBC02}">
      <dgm:prSet/>
      <dgm:spPr/>
      <dgm:t>
        <a:bodyPr/>
        <a:lstStyle/>
        <a:p>
          <a:endParaRPr lang="tr-TR"/>
        </a:p>
      </dgm:t>
    </dgm:pt>
    <dgm:pt modelId="{A3E96A5B-7B25-4A73-AFD3-A13AD774E943}" type="sibTrans" cxnId="{A7243CBB-9A50-4448-B6EB-52B62A2FBC02}">
      <dgm:prSet/>
      <dgm:spPr/>
      <dgm:t>
        <a:bodyPr/>
        <a:lstStyle/>
        <a:p>
          <a:endParaRPr lang="tr-TR"/>
        </a:p>
      </dgm:t>
    </dgm:pt>
    <dgm:pt modelId="{D6299477-A22F-4CBF-A374-873B95F63560}">
      <dgm:prSet phldrT="[Text]" custT="1"/>
      <dgm:spPr>
        <a:solidFill>
          <a:srgbClr val="3366FF"/>
        </a:solidFill>
      </dgm:spPr>
      <dgm:t>
        <a:bodyPr/>
        <a:lstStyle/>
        <a:p>
          <a:r>
            <a:rPr lang="tr-TR" sz="1400" dirty="0" smtClean="0"/>
            <a:t>MT-CO1</a:t>
          </a:r>
        </a:p>
        <a:p>
          <a:r>
            <a:rPr lang="tr-TR" sz="1400" dirty="0" smtClean="0"/>
            <a:t>MT-CO2</a:t>
          </a:r>
        </a:p>
        <a:p>
          <a:r>
            <a:rPr lang="tr-TR" sz="1400" dirty="0" smtClean="0"/>
            <a:t>MT-CO3</a:t>
          </a:r>
          <a:endParaRPr lang="tr-TR" sz="1400" dirty="0"/>
        </a:p>
      </dgm:t>
    </dgm:pt>
    <dgm:pt modelId="{7C55E20A-1025-4E74-92E4-3E2C9556DE29}" type="parTrans" cxnId="{299E5C6E-774C-4E34-97B6-0E280B38333A}">
      <dgm:prSet/>
      <dgm:spPr/>
      <dgm:t>
        <a:bodyPr/>
        <a:lstStyle/>
        <a:p>
          <a:endParaRPr lang="tr-TR"/>
        </a:p>
      </dgm:t>
    </dgm:pt>
    <dgm:pt modelId="{4D88FDC5-C533-40D7-9D27-B81E9431F64D}" type="sibTrans" cxnId="{299E5C6E-774C-4E34-97B6-0E280B38333A}">
      <dgm:prSet/>
      <dgm:spPr/>
      <dgm:t>
        <a:bodyPr/>
        <a:lstStyle/>
        <a:p>
          <a:endParaRPr lang="tr-TR"/>
        </a:p>
      </dgm:t>
    </dgm:pt>
    <dgm:pt modelId="{71B0CA64-1340-44FD-A614-98BA8DDA29EC}">
      <dgm:prSet phldrT="[Text]" custT="1"/>
      <dgm:spPr>
        <a:solidFill>
          <a:srgbClr val="3366FF"/>
        </a:solidFill>
      </dgm:spPr>
      <dgm:t>
        <a:bodyPr/>
        <a:lstStyle/>
        <a:p>
          <a:r>
            <a:rPr lang="tr-TR" sz="1400" dirty="0" smtClean="0"/>
            <a:t>CYTB</a:t>
          </a:r>
          <a:endParaRPr lang="tr-TR" sz="1400" dirty="0"/>
        </a:p>
      </dgm:t>
    </dgm:pt>
    <dgm:pt modelId="{1CA3064F-6E26-4E82-A4CB-514D09165D8B}" type="parTrans" cxnId="{99151962-98CD-4254-8EBE-83BE442F7A29}">
      <dgm:prSet/>
      <dgm:spPr/>
      <dgm:t>
        <a:bodyPr/>
        <a:lstStyle/>
        <a:p>
          <a:endParaRPr lang="tr-TR"/>
        </a:p>
      </dgm:t>
    </dgm:pt>
    <dgm:pt modelId="{CF2A9BA4-9A98-4520-B53F-32394F73B1DB}" type="sibTrans" cxnId="{99151962-98CD-4254-8EBE-83BE442F7A29}">
      <dgm:prSet/>
      <dgm:spPr/>
      <dgm:t>
        <a:bodyPr/>
        <a:lstStyle/>
        <a:p>
          <a:endParaRPr lang="tr-TR"/>
        </a:p>
      </dgm:t>
    </dgm:pt>
    <dgm:pt modelId="{902DD36D-F268-4651-B5FC-8A79401B9B09}">
      <dgm:prSet phldrT="[Text]" custT="1"/>
      <dgm:spPr>
        <a:solidFill>
          <a:srgbClr val="3366FF"/>
        </a:solidFill>
      </dgm:spPr>
      <dgm:t>
        <a:bodyPr/>
        <a:lstStyle/>
        <a:p>
          <a:r>
            <a:rPr lang="tr-TR" sz="1400" dirty="0" smtClean="0"/>
            <a:t>ATP 6</a:t>
          </a:r>
        </a:p>
        <a:p>
          <a:r>
            <a:rPr lang="tr-TR" sz="1400" dirty="0" smtClean="0"/>
            <a:t>ATP 8</a:t>
          </a:r>
          <a:endParaRPr lang="tr-TR" sz="1400" dirty="0"/>
        </a:p>
      </dgm:t>
    </dgm:pt>
    <dgm:pt modelId="{4C153A41-12A4-4BEA-B578-190474882B0F}" type="parTrans" cxnId="{654AF258-771D-405B-B088-3C58DEE01FD8}">
      <dgm:prSet/>
      <dgm:spPr/>
      <dgm:t>
        <a:bodyPr/>
        <a:lstStyle/>
        <a:p>
          <a:endParaRPr lang="tr-TR"/>
        </a:p>
      </dgm:t>
    </dgm:pt>
    <dgm:pt modelId="{CEF02FC6-2893-4345-9613-A14DBD911E5B}" type="sibTrans" cxnId="{654AF258-771D-405B-B088-3C58DEE01FD8}">
      <dgm:prSet/>
      <dgm:spPr/>
      <dgm:t>
        <a:bodyPr/>
        <a:lstStyle/>
        <a:p>
          <a:endParaRPr lang="tr-TR"/>
        </a:p>
      </dgm:t>
    </dgm:pt>
    <dgm:pt modelId="{46D8770A-4203-4D29-8BE9-8EF721F2B1AE}" type="pres">
      <dgm:prSet presAssocID="{E6093591-E1A9-414E-B7BC-E48210F073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B136CB-41FD-48DC-89EC-EB57287CA20B}" type="pres">
      <dgm:prSet presAssocID="{04A86031-983A-4D25-93D7-EE9987ACE3A2}" presName="node" presStyleLbl="node1" presStyleIdx="0" presStyleCnt="4" custScaleX="15175" custScaleY="44495" custLinFactNeighborX="3896" custLinFactNeighborY="179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26F2DA-4005-49B7-8172-BA1545F7FADE}" type="pres">
      <dgm:prSet presAssocID="{A3E96A5B-7B25-4A73-AFD3-A13AD774E943}" presName="sibTrans" presStyleCnt="0"/>
      <dgm:spPr/>
    </dgm:pt>
    <dgm:pt modelId="{CE2B1DAF-76F4-451B-AEB7-A6D6ABFD913B}" type="pres">
      <dgm:prSet presAssocID="{D6299477-A22F-4CBF-A374-873B95F63560}" presName="node" presStyleLbl="node1" presStyleIdx="1" presStyleCnt="4" custScaleX="12393" custScaleY="19421" custLinFactNeighborX="30032" custLinFactNeighborY="12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D62A7-0F0F-4BFF-A721-3A202080E81F}" type="pres">
      <dgm:prSet presAssocID="{4D88FDC5-C533-40D7-9D27-B81E9431F64D}" presName="sibTrans" presStyleCnt="0"/>
      <dgm:spPr/>
    </dgm:pt>
    <dgm:pt modelId="{AEA97F8D-8D61-4FB6-965C-966E8B9D183F}" type="pres">
      <dgm:prSet presAssocID="{71B0CA64-1340-44FD-A614-98BA8DDA29EC}" presName="node" presStyleLbl="node1" presStyleIdx="2" presStyleCnt="4" custScaleX="8882" custScaleY="10612" custLinFactNeighborX="-9937" custLinFactNeighborY="8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7DC62-B777-4C15-BC58-0382F7C68AD4}" type="pres">
      <dgm:prSet presAssocID="{CF2A9BA4-9A98-4520-B53F-32394F73B1DB}" presName="sibTrans" presStyleCnt="0"/>
      <dgm:spPr/>
    </dgm:pt>
    <dgm:pt modelId="{DAE5E134-6997-41CB-B412-7B8186D74BF5}" type="pres">
      <dgm:prSet presAssocID="{902DD36D-F268-4651-B5FC-8A79401B9B09}" presName="node" presStyleLbl="node1" presStyleIdx="3" presStyleCnt="4" custScaleX="9821" custScaleY="12870" custLinFactNeighborX="9709" custLinFactNeighborY="109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1A4D69-2173-4B89-96F1-4EFA5E0227D9}" type="presOf" srcId="{902DD36D-F268-4651-B5FC-8A79401B9B09}" destId="{DAE5E134-6997-41CB-B412-7B8186D74BF5}" srcOrd="0" destOrd="0" presId="urn:microsoft.com/office/officeart/2005/8/layout/default"/>
    <dgm:cxn modelId="{299E5C6E-774C-4E34-97B6-0E280B38333A}" srcId="{E6093591-E1A9-414E-B7BC-E48210F073AC}" destId="{D6299477-A22F-4CBF-A374-873B95F63560}" srcOrd="1" destOrd="0" parTransId="{7C55E20A-1025-4E74-92E4-3E2C9556DE29}" sibTransId="{4D88FDC5-C533-40D7-9D27-B81E9431F64D}"/>
    <dgm:cxn modelId="{99151962-98CD-4254-8EBE-83BE442F7A29}" srcId="{E6093591-E1A9-414E-B7BC-E48210F073AC}" destId="{71B0CA64-1340-44FD-A614-98BA8DDA29EC}" srcOrd="2" destOrd="0" parTransId="{1CA3064F-6E26-4E82-A4CB-514D09165D8B}" sibTransId="{CF2A9BA4-9A98-4520-B53F-32394F73B1DB}"/>
    <dgm:cxn modelId="{D1682215-E3DA-4B47-AEF2-F074A6839161}" type="presOf" srcId="{D6299477-A22F-4CBF-A374-873B95F63560}" destId="{CE2B1DAF-76F4-451B-AEB7-A6D6ABFD913B}" srcOrd="0" destOrd="0" presId="urn:microsoft.com/office/officeart/2005/8/layout/default"/>
    <dgm:cxn modelId="{1C38B100-23DF-48B7-8227-BD7925E790E7}" type="presOf" srcId="{71B0CA64-1340-44FD-A614-98BA8DDA29EC}" destId="{AEA97F8D-8D61-4FB6-965C-966E8B9D183F}" srcOrd="0" destOrd="0" presId="urn:microsoft.com/office/officeart/2005/8/layout/default"/>
    <dgm:cxn modelId="{58F42C17-279C-432A-9789-21196DE82459}" type="presOf" srcId="{04A86031-983A-4D25-93D7-EE9987ACE3A2}" destId="{23B136CB-41FD-48DC-89EC-EB57287CA20B}" srcOrd="0" destOrd="0" presId="urn:microsoft.com/office/officeart/2005/8/layout/default"/>
    <dgm:cxn modelId="{5776389C-CB2F-454E-9176-47BDF3D21487}" type="presOf" srcId="{E6093591-E1A9-414E-B7BC-E48210F073AC}" destId="{46D8770A-4203-4D29-8BE9-8EF721F2B1AE}" srcOrd="0" destOrd="0" presId="urn:microsoft.com/office/officeart/2005/8/layout/default"/>
    <dgm:cxn modelId="{A7243CBB-9A50-4448-B6EB-52B62A2FBC02}" srcId="{E6093591-E1A9-414E-B7BC-E48210F073AC}" destId="{04A86031-983A-4D25-93D7-EE9987ACE3A2}" srcOrd="0" destOrd="0" parTransId="{A0FEFCE5-8619-476B-846B-0323A7C3F533}" sibTransId="{A3E96A5B-7B25-4A73-AFD3-A13AD774E943}"/>
    <dgm:cxn modelId="{654AF258-771D-405B-B088-3C58DEE01FD8}" srcId="{E6093591-E1A9-414E-B7BC-E48210F073AC}" destId="{902DD36D-F268-4651-B5FC-8A79401B9B09}" srcOrd="3" destOrd="0" parTransId="{4C153A41-12A4-4BEA-B578-190474882B0F}" sibTransId="{CEF02FC6-2893-4345-9613-A14DBD911E5B}"/>
    <dgm:cxn modelId="{099B5CB8-2838-4144-818E-7A0FB1439BCB}" type="presParOf" srcId="{46D8770A-4203-4D29-8BE9-8EF721F2B1AE}" destId="{23B136CB-41FD-48DC-89EC-EB57287CA20B}" srcOrd="0" destOrd="0" presId="urn:microsoft.com/office/officeart/2005/8/layout/default"/>
    <dgm:cxn modelId="{4843D221-ED35-4197-B657-7EDDBD68F777}" type="presParOf" srcId="{46D8770A-4203-4D29-8BE9-8EF721F2B1AE}" destId="{E226F2DA-4005-49B7-8172-BA1545F7FADE}" srcOrd="1" destOrd="0" presId="urn:microsoft.com/office/officeart/2005/8/layout/default"/>
    <dgm:cxn modelId="{9C74AFAA-F315-4DC5-BB3F-593E676737FB}" type="presParOf" srcId="{46D8770A-4203-4D29-8BE9-8EF721F2B1AE}" destId="{CE2B1DAF-76F4-451B-AEB7-A6D6ABFD913B}" srcOrd="2" destOrd="0" presId="urn:microsoft.com/office/officeart/2005/8/layout/default"/>
    <dgm:cxn modelId="{FD4D9830-AE85-417B-B246-B234EE1A9C44}" type="presParOf" srcId="{46D8770A-4203-4D29-8BE9-8EF721F2B1AE}" destId="{57AD62A7-0F0F-4BFF-A721-3A202080E81F}" srcOrd="3" destOrd="0" presId="urn:microsoft.com/office/officeart/2005/8/layout/default"/>
    <dgm:cxn modelId="{70C3BCF0-3861-417F-970C-0F3A8A156808}" type="presParOf" srcId="{46D8770A-4203-4D29-8BE9-8EF721F2B1AE}" destId="{AEA97F8D-8D61-4FB6-965C-966E8B9D183F}" srcOrd="4" destOrd="0" presId="urn:microsoft.com/office/officeart/2005/8/layout/default"/>
    <dgm:cxn modelId="{11588558-292D-45A6-B955-AFB806F88846}" type="presParOf" srcId="{46D8770A-4203-4D29-8BE9-8EF721F2B1AE}" destId="{B717DC62-B777-4C15-BC58-0382F7C68AD4}" srcOrd="5" destOrd="0" presId="urn:microsoft.com/office/officeart/2005/8/layout/default"/>
    <dgm:cxn modelId="{63F91D5C-AD99-47B7-9462-CEB054A68AAA}" type="presParOf" srcId="{46D8770A-4203-4D29-8BE9-8EF721F2B1AE}" destId="{DAE5E134-6997-41CB-B412-7B8186D74BF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F267-F96E-4429-8390-98762FE8A76C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Amyloid beta</a:t>
          </a:r>
          <a:endParaRPr lang="tr-TR" sz="2000" kern="1200" dirty="0"/>
        </a:p>
      </dsp:txBody>
      <dsp:txXfrm>
        <a:off x="3560263" y="2205596"/>
        <a:ext cx="1007473" cy="1007473"/>
      </dsp:txXfrm>
    </dsp:sp>
    <dsp:sp modelId="{F8629A06-347C-4198-AFF2-69D2C21C70FA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3958418" y="1620816"/>
        <a:ext cx="211162" cy="290655"/>
      </dsp:txXfrm>
    </dsp:sp>
    <dsp:sp modelId="{827F4300-AFFC-4CA1-96EA-E89ED72E5E8D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Disruption of neurotrophic support</a:t>
          </a:r>
          <a:endParaRPr lang="tr-TR" sz="1200" kern="1200" dirty="0"/>
        </a:p>
      </dsp:txBody>
      <dsp:txXfrm>
        <a:off x="3560263" y="211644"/>
        <a:ext cx="1007473" cy="1007473"/>
      </dsp:txXfrm>
    </dsp:sp>
    <dsp:sp modelId="{3BF4D990-C1F3-4691-9444-F48866452185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4775244" y="2092411"/>
        <a:ext cx="211162" cy="290655"/>
      </dsp:txXfrm>
    </dsp:sp>
    <dsp:sp modelId="{4D5497BD-2497-4376-AF4D-250CB2FEDC48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Induces CaV1.2 ve 1.3 Suppresses calcium binding proteins</a:t>
          </a:r>
          <a:endParaRPr lang="tr-TR" sz="1100" kern="1200" dirty="0"/>
        </a:p>
      </dsp:txBody>
      <dsp:txXfrm>
        <a:off x="5287076" y="1208620"/>
        <a:ext cx="1007473" cy="1007473"/>
      </dsp:txXfrm>
    </dsp:sp>
    <dsp:sp modelId="{01EF4177-1A9A-4939-BDEF-C6BBF89269DA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4775244" y="3035600"/>
        <a:ext cx="211162" cy="290655"/>
      </dsp:txXfrm>
    </dsp:sp>
    <dsp:sp modelId="{092A7ADD-5F8F-4016-BB28-DD145FFC2DF0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Induces  iNOS</a:t>
          </a:r>
          <a:endParaRPr lang="tr-TR" sz="1700" kern="1200" dirty="0"/>
        </a:p>
      </dsp:txBody>
      <dsp:txXfrm>
        <a:off x="5287076" y="3202572"/>
        <a:ext cx="1007473" cy="1007473"/>
      </dsp:txXfrm>
    </dsp:sp>
    <dsp:sp modelId="{B61A9A59-D1AF-4845-AA7D-5E10938EAE93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>
        <a:off x="3958418" y="3507195"/>
        <a:ext cx="211162" cy="290655"/>
      </dsp:txXfrm>
    </dsp:sp>
    <dsp:sp modelId="{59E3D821-136E-442F-8B24-4ACAD043B6F9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Supresses VDR</a:t>
          </a:r>
          <a:endParaRPr lang="tr-TR" sz="1700" kern="1200" dirty="0"/>
        </a:p>
      </dsp:txBody>
      <dsp:txXfrm>
        <a:off x="3560263" y="4199548"/>
        <a:ext cx="1007473" cy="1007473"/>
      </dsp:txXfrm>
    </dsp:sp>
    <dsp:sp modelId="{D7EF366F-0765-4757-BBF7-7B8B75F843EC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10800000">
        <a:off x="3141592" y="3035600"/>
        <a:ext cx="211162" cy="290655"/>
      </dsp:txXfrm>
    </dsp:sp>
    <dsp:sp modelId="{06BBB6D0-F9EF-4595-8FE8-EA299BCADE6B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Increases 24OHase</a:t>
          </a:r>
          <a:endParaRPr lang="tr-TR" sz="1700" kern="1200" dirty="0"/>
        </a:p>
      </dsp:txBody>
      <dsp:txXfrm>
        <a:off x="1833450" y="3202572"/>
        <a:ext cx="1007473" cy="1007473"/>
      </dsp:txXfrm>
    </dsp:sp>
    <dsp:sp modelId="{7A33EBB3-3649-4F2D-8E94-A8613DF67FD6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600" kern="1200"/>
        </a:p>
      </dsp:txBody>
      <dsp:txXfrm rot="10800000">
        <a:off x="3141592" y="2092411"/>
        <a:ext cx="211162" cy="290655"/>
      </dsp:txXfrm>
    </dsp:sp>
    <dsp:sp modelId="{9938F6D3-48B2-4EEF-AB99-52D5FD1EA7D5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Induces membrane damage/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apoptosis</a:t>
          </a:r>
          <a:endParaRPr lang="tr-TR" sz="1200" kern="1200" dirty="0"/>
        </a:p>
      </dsp:txBody>
      <dsp:txXfrm>
        <a:off x="1833450" y="1208620"/>
        <a:ext cx="1007473" cy="10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E7A2-41FD-4DD4-9780-F12B32D66258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rgbClr val="FFC000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Vitamin D </a:t>
          </a:r>
          <a:endParaRPr lang="tr-TR" sz="1400" b="1" kern="1200" dirty="0"/>
        </a:p>
      </dsp:txBody>
      <dsp:txXfrm>
        <a:off x="3560263" y="2205596"/>
        <a:ext cx="1007473" cy="1007473"/>
      </dsp:txXfrm>
    </dsp:sp>
    <dsp:sp modelId="{D48DD154-6CE0-4510-8D6A-37B798D5E54B}">
      <dsp:nvSpPr>
        <dsp:cNvPr id="0" name=""/>
        <dsp:cNvSpPr/>
      </dsp:nvSpPr>
      <dsp:spPr>
        <a:xfrm rot="16200000">
          <a:off x="3913169" y="1478682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3958418" y="1620816"/>
        <a:ext cx="211162" cy="290655"/>
      </dsp:txXfrm>
    </dsp:sp>
    <dsp:sp modelId="{B2FAC1A2-03A3-48F5-A0FC-7EDD0A7344DA}">
      <dsp:nvSpPr>
        <dsp:cNvPr id="0" name=""/>
        <dsp:cNvSpPr/>
      </dsp:nvSpPr>
      <dsp:spPr>
        <a:xfrm>
          <a:off x="3351609" y="2990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equilibrium</a:t>
          </a:r>
          <a:r>
            <a:rPr lang="tr-TR" sz="1200" kern="1200" dirty="0" smtClean="0"/>
            <a:t> in NGF secretion</a:t>
          </a:r>
          <a:endParaRPr lang="tr-TR" sz="1200" kern="1200" dirty="0"/>
        </a:p>
      </dsp:txBody>
      <dsp:txXfrm>
        <a:off x="3560263" y="211644"/>
        <a:ext cx="1007473" cy="1007473"/>
      </dsp:txXfrm>
    </dsp:sp>
    <dsp:sp modelId="{7F72C862-744B-4467-8E46-D1FF434D709F}">
      <dsp:nvSpPr>
        <dsp:cNvPr id="0" name=""/>
        <dsp:cNvSpPr/>
      </dsp:nvSpPr>
      <dsp:spPr>
        <a:xfrm rot="19800000">
          <a:off x="4769182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775244" y="2092411"/>
        <a:ext cx="211162" cy="290655"/>
      </dsp:txXfrm>
    </dsp:sp>
    <dsp:sp modelId="{09D30692-13DD-4012-A329-3604972AC2A6}">
      <dsp:nvSpPr>
        <dsp:cNvPr id="0" name=""/>
        <dsp:cNvSpPr/>
      </dsp:nvSpPr>
      <dsp:spPr>
        <a:xfrm>
          <a:off x="5078422" y="999966"/>
          <a:ext cx="1424781" cy="14247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</a:t>
          </a:r>
          <a:r>
            <a:rPr lang="tr-TR" sz="1400" kern="1200" dirty="0" smtClean="0"/>
            <a:t>-</a:t>
          </a:r>
          <a:r>
            <a:rPr lang="en-US" sz="1400" kern="1200" dirty="0" smtClean="0"/>
            <a:t>regulating </a:t>
          </a:r>
          <a:r>
            <a:rPr lang="tr-TR" sz="1400" kern="1200" dirty="0" smtClean="0"/>
            <a:t>L-type calcium channels</a:t>
          </a:r>
          <a:endParaRPr lang="tr-TR" sz="1400" kern="1200" dirty="0"/>
        </a:p>
      </dsp:txBody>
      <dsp:txXfrm>
        <a:off x="5287076" y="1208620"/>
        <a:ext cx="1007473" cy="1007473"/>
      </dsp:txXfrm>
    </dsp:sp>
    <dsp:sp modelId="{4A8924D4-8FDE-46F0-BE06-D770259802B2}">
      <dsp:nvSpPr>
        <dsp:cNvPr id="0" name=""/>
        <dsp:cNvSpPr/>
      </dsp:nvSpPr>
      <dsp:spPr>
        <a:xfrm rot="1800000">
          <a:off x="4769182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4775244" y="3035600"/>
        <a:ext cx="211162" cy="290655"/>
      </dsp:txXfrm>
    </dsp:sp>
    <dsp:sp modelId="{62384CC6-06BB-4E87-95BE-980B388A2906}">
      <dsp:nvSpPr>
        <dsp:cNvPr id="0" name=""/>
        <dsp:cNvSpPr/>
      </dsp:nvSpPr>
      <dsp:spPr>
        <a:xfrm>
          <a:off x="5078422" y="2993918"/>
          <a:ext cx="1424781" cy="14247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Protection from membrane damage/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apoptosis</a:t>
          </a:r>
          <a:endParaRPr lang="tr-TR" sz="1200" kern="1200" dirty="0"/>
        </a:p>
      </dsp:txBody>
      <dsp:txXfrm>
        <a:off x="5287076" y="3202572"/>
        <a:ext cx="1007473" cy="1007473"/>
      </dsp:txXfrm>
    </dsp:sp>
    <dsp:sp modelId="{6AD04E3A-C8E7-4CD0-B7EB-096F862AF182}">
      <dsp:nvSpPr>
        <dsp:cNvPr id="0" name=""/>
        <dsp:cNvSpPr/>
      </dsp:nvSpPr>
      <dsp:spPr>
        <a:xfrm rot="5400000">
          <a:off x="3913169" y="345555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>
        <a:off x="3958418" y="3507195"/>
        <a:ext cx="211162" cy="290655"/>
      </dsp:txXfrm>
    </dsp:sp>
    <dsp:sp modelId="{CA0E976E-5ADB-4017-87A6-63F3F406FE79}">
      <dsp:nvSpPr>
        <dsp:cNvPr id="0" name=""/>
        <dsp:cNvSpPr/>
      </dsp:nvSpPr>
      <dsp:spPr>
        <a:xfrm>
          <a:off x="3351609" y="3990894"/>
          <a:ext cx="1424781" cy="142478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Down-regulating iNOS expression</a:t>
          </a:r>
          <a:endParaRPr lang="tr-TR" sz="1200" kern="1200" dirty="0"/>
        </a:p>
      </dsp:txBody>
      <dsp:txXfrm>
        <a:off x="3560263" y="4199548"/>
        <a:ext cx="1007473" cy="1007473"/>
      </dsp:txXfrm>
    </dsp:sp>
    <dsp:sp modelId="{A93BB90D-8453-45C9-ACC7-6AAF28326F64}">
      <dsp:nvSpPr>
        <dsp:cNvPr id="0" name=""/>
        <dsp:cNvSpPr/>
      </dsp:nvSpPr>
      <dsp:spPr>
        <a:xfrm rot="9000000">
          <a:off x="3057156" y="2961339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3141592" y="3035600"/>
        <a:ext cx="211162" cy="290655"/>
      </dsp:txXfrm>
    </dsp:sp>
    <dsp:sp modelId="{B671A8C0-8C2A-43A3-8A06-49CFA09E8AFB}">
      <dsp:nvSpPr>
        <dsp:cNvPr id="0" name=""/>
        <dsp:cNvSpPr/>
      </dsp:nvSpPr>
      <dsp:spPr>
        <a:xfrm>
          <a:off x="1624796" y="2993918"/>
          <a:ext cx="1424781" cy="142478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equilibrium</a:t>
          </a:r>
          <a:r>
            <a:rPr lang="tr-TR" sz="1200" kern="1200" dirty="0" smtClean="0"/>
            <a:t> in 24OHase expression</a:t>
          </a:r>
          <a:endParaRPr lang="tr-TR" sz="1200" kern="1200" dirty="0"/>
        </a:p>
      </dsp:txBody>
      <dsp:txXfrm>
        <a:off x="1833450" y="3202572"/>
        <a:ext cx="1007473" cy="1007473"/>
      </dsp:txXfrm>
    </dsp:sp>
    <dsp:sp modelId="{518CEF45-9868-4A3A-9333-A0E4ABE31BE0}">
      <dsp:nvSpPr>
        <dsp:cNvPr id="0" name=""/>
        <dsp:cNvSpPr/>
      </dsp:nvSpPr>
      <dsp:spPr>
        <a:xfrm rot="12600000">
          <a:off x="3057156" y="1972901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10800000">
        <a:off x="3141592" y="2092411"/>
        <a:ext cx="211162" cy="290655"/>
      </dsp:txXfrm>
    </dsp:sp>
    <dsp:sp modelId="{50A1EE0F-B8E9-44F8-AEAC-685184A64B1E}">
      <dsp:nvSpPr>
        <dsp:cNvPr id="0" name=""/>
        <dsp:cNvSpPr/>
      </dsp:nvSpPr>
      <dsp:spPr>
        <a:xfrm>
          <a:off x="1624796" y="999966"/>
          <a:ext cx="1424781" cy="14247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Up-regulating VDR expression</a:t>
          </a:r>
          <a:endParaRPr lang="tr-TR" sz="1200" kern="1200" dirty="0"/>
        </a:p>
      </dsp:txBody>
      <dsp:txXfrm>
        <a:off x="1833450" y="1208620"/>
        <a:ext cx="1007473" cy="1007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3EB9C-44B6-4CC5-A76E-3C57321FC5C2}">
      <dsp:nvSpPr>
        <dsp:cNvPr id="0" name=""/>
        <dsp:cNvSpPr/>
      </dsp:nvSpPr>
      <dsp:spPr>
        <a:xfrm>
          <a:off x="13340" y="1272988"/>
          <a:ext cx="4320475" cy="49475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1F005-9A35-4524-BCAB-71EF09E8B2F9}">
      <dsp:nvSpPr>
        <dsp:cNvPr id="0" name=""/>
        <dsp:cNvSpPr/>
      </dsp:nvSpPr>
      <dsp:spPr>
        <a:xfrm>
          <a:off x="521658" y="152036"/>
          <a:ext cx="1304146" cy="121629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2F157-907C-4CBA-8B6B-AE146827BAFE}">
      <dsp:nvSpPr>
        <dsp:cNvPr id="0" name=""/>
        <dsp:cNvSpPr/>
      </dsp:nvSpPr>
      <dsp:spPr>
        <a:xfrm>
          <a:off x="1776359" y="0"/>
          <a:ext cx="2446356" cy="127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Adequate levels of Vitamin D,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Well functioning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VDR, 1,25MARRS/PDIA3</a:t>
          </a:r>
          <a:endParaRPr lang="en-US" sz="1300" kern="1200" dirty="0"/>
        </a:p>
      </dsp:txBody>
      <dsp:txXfrm>
        <a:off x="1776359" y="0"/>
        <a:ext cx="2446356" cy="1277109"/>
      </dsp:txXfrm>
    </dsp:sp>
    <dsp:sp modelId="{29D3E5B2-8EAE-4FA2-8471-EEC8325F86CB}">
      <dsp:nvSpPr>
        <dsp:cNvPr id="0" name=""/>
        <dsp:cNvSpPr/>
      </dsp:nvSpPr>
      <dsp:spPr>
        <a:xfrm>
          <a:off x="2521350" y="1672404"/>
          <a:ext cx="1304146" cy="121629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2C799-6588-4BE2-8E01-347190F25116}">
      <dsp:nvSpPr>
        <dsp:cNvPr id="0" name=""/>
        <dsp:cNvSpPr/>
      </dsp:nvSpPr>
      <dsp:spPr>
        <a:xfrm>
          <a:off x="451485" y="1763626"/>
          <a:ext cx="1792266" cy="127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adequete levels? of Amyloid 1-42</a:t>
          </a:r>
          <a:endParaRPr lang="en-US" sz="1300" kern="1200" dirty="0"/>
        </a:p>
      </dsp:txBody>
      <dsp:txXfrm>
        <a:off x="451485" y="1763626"/>
        <a:ext cx="1792266" cy="1277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3EB9C-44B6-4CC5-A76E-3C57321FC5C2}">
      <dsp:nvSpPr>
        <dsp:cNvPr id="0" name=""/>
        <dsp:cNvSpPr/>
      </dsp:nvSpPr>
      <dsp:spPr>
        <a:xfrm rot="20916088">
          <a:off x="13340" y="1272988"/>
          <a:ext cx="4320475" cy="49475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1F005-9A35-4524-BCAB-71EF09E8B2F9}">
      <dsp:nvSpPr>
        <dsp:cNvPr id="0" name=""/>
        <dsp:cNvSpPr/>
      </dsp:nvSpPr>
      <dsp:spPr>
        <a:xfrm>
          <a:off x="521658" y="152036"/>
          <a:ext cx="1304146" cy="121629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2F157-907C-4CBA-8B6B-AE146827BAFE}">
      <dsp:nvSpPr>
        <dsp:cNvPr id="0" name=""/>
        <dsp:cNvSpPr/>
      </dsp:nvSpPr>
      <dsp:spPr>
        <a:xfrm>
          <a:off x="1776359" y="0"/>
          <a:ext cx="2446356" cy="127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Low levels of Vitamin D,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Dysregulated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VDR, 1,25MARRS/PDIA3</a:t>
          </a:r>
          <a:endParaRPr lang="en-US" sz="1500" kern="1200" dirty="0"/>
        </a:p>
      </dsp:txBody>
      <dsp:txXfrm>
        <a:off x="1776359" y="0"/>
        <a:ext cx="2446356" cy="1277109"/>
      </dsp:txXfrm>
    </dsp:sp>
    <dsp:sp modelId="{29D3E5B2-8EAE-4FA2-8471-EEC8325F86CB}">
      <dsp:nvSpPr>
        <dsp:cNvPr id="0" name=""/>
        <dsp:cNvSpPr/>
      </dsp:nvSpPr>
      <dsp:spPr>
        <a:xfrm>
          <a:off x="2521350" y="1672404"/>
          <a:ext cx="1304146" cy="121629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2C799-6588-4BE2-8E01-347190F25116}">
      <dsp:nvSpPr>
        <dsp:cNvPr id="0" name=""/>
        <dsp:cNvSpPr/>
      </dsp:nvSpPr>
      <dsp:spPr>
        <a:xfrm>
          <a:off x="652073" y="1763626"/>
          <a:ext cx="1391089" cy="1277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smtClean="0"/>
            <a:t>High levels of Amyloid 1-42</a:t>
          </a:r>
          <a:endParaRPr lang="en-US" sz="1500" kern="1200" dirty="0"/>
        </a:p>
      </dsp:txBody>
      <dsp:txXfrm>
        <a:off x="652073" y="1763626"/>
        <a:ext cx="1391089" cy="12771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136CB-41FD-48DC-89EC-EB57287CA20B}">
      <dsp:nvSpPr>
        <dsp:cNvPr id="0" name=""/>
        <dsp:cNvSpPr/>
      </dsp:nvSpPr>
      <dsp:spPr>
        <a:xfrm>
          <a:off x="1141259" y="1845414"/>
          <a:ext cx="1098862" cy="1933200"/>
        </a:xfrm>
        <a:prstGeom prst="rect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MT-ND4L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MT-ND6</a:t>
          </a:r>
          <a:endParaRPr lang="tr-TR" sz="1400" kern="1200" dirty="0"/>
        </a:p>
      </dsp:txBody>
      <dsp:txXfrm>
        <a:off x="1141259" y="1845414"/>
        <a:ext cx="1098862" cy="1933200"/>
      </dsp:txXfrm>
    </dsp:sp>
    <dsp:sp modelId="{CE2B1DAF-76F4-451B-AEB7-A6D6ABFD913B}">
      <dsp:nvSpPr>
        <dsp:cNvPr id="0" name=""/>
        <dsp:cNvSpPr/>
      </dsp:nvSpPr>
      <dsp:spPr>
        <a:xfrm>
          <a:off x="4856825" y="2169663"/>
          <a:ext cx="897410" cy="843795"/>
        </a:xfrm>
        <a:prstGeom prst="rect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MT-CO1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MT-CO2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MT-CO3</a:t>
          </a:r>
          <a:endParaRPr lang="tr-TR" sz="1400" kern="1200" dirty="0"/>
        </a:p>
      </dsp:txBody>
      <dsp:txXfrm>
        <a:off x="4856825" y="2169663"/>
        <a:ext cx="897410" cy="843795"/>
      </dsp:txXfrm>
    </dsp:sp>
    <dsp:sp modelId="{AEA97F8D-8D61-4FB6-965C-966E8B9D183F}">
      <dsp:nvSpPr>
        <dsp:cNvPr id="0" name=""/>
        <dsp:cNvSpPr/>
      </dsp:nvSpPr>
      <dsp:spPr>
        <a:xfrm>
          <a:off x="3584100" y="2166296"/>
          <a:ext cx="643169" cy="461065"/>
        </a:xfrm>
        <a:prstGeom prst="rect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CYTB</a:t>
          </a:r>
          <a:endParaRPr lang="tr-TR" sz="1400" kern="1200" dirty="0"/>
        </a:p>
      </dsp:txBody>
      <dsp:txXfrm>
        <a:off x="3584100" y="2166296"/>
        <a:ext cx="643169" cy="461065"/>
      </dsp:txXfrm>
    </dsp:sp>
    <dsp:sp modelId="{DAE5E134-6997-41CB-B412-7B8186D74BF5}">
      <dsp:nvSpPr>
        <dsp:cNvPr id="0" name=""/>
        <dsp:cNvSpPr/>
      </dsp:nvSpPr>
      <dsp:spPr>
        <a:xfrm>
          <a:off x="6374015" y="2227340"/>
          <a:ext cx="711164" cy="559170"/>
        </a:xfrm>
        <a:prstGeom prst="rect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ATP 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ATP 8</a:t>
          </a:r>
          <a:endParaRPr lang="tr-TR" sz="1400" kern="1200" dirty="0"/>
        </a:p>
      </dsp:txBody>
      <dsp:txXfrm>
        <a:off x="6374015" y="2227340"/>
        <a:ext cx="711164" cy="559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374-3E5A-412F-BF6E-6C1A07F70CF7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39FF-2F10-4729-95D4-36CAA8CA9BC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98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6B883-D66E-4A30-8958-39D1BDB45881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41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CYP24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39FF-2F10-4729-95D4-36CAA8CA9BCB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472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Embrionic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39FF-2F10-4729-95D4-36CAA8CA9BC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82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Heaalthy cell, healthy cell maintanence and aging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939FF-2F10-4729-95D4-36CAA8CA9BCB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92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B165-486C-48D2-A479-F5C5D286056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56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952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8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087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28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600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71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168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404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956800" cy="12192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5638800" cy="4876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46800" y="1676400"/>
            <a:ext cx="5638800" cy="4876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46CC098-DAAD-495F-8C04-A7A09DCE70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599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9568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56388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676400"/>
            <a:ext cx="5638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6800" y="4191000"/>
            <a:ext cx="56388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9FC29-7787-4FE7-BD03-8DCB915B98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21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47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22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075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82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8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52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85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53674-ACD0-4882-BD9F-B54D9B6CE34B}" type="datetimeFigureOut">
              <a:rPr lang="tr-TR" smtClean="0"/>
              <a:t>29.08.2018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3595EC-9914-4986-89C2-DE20446ADB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34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12.pn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7" Target="../media/image17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7.xml" Type="http://schemas.openxmlformats.org/officeDocument/2006/relationships/slideLayout"/><Relationship Id="rId6" Target="../media/image16.jpg" Type="http://schemas.openxmlformats.org/officeDocument/2006/relationships/image"/><Relationship Id="rId5" Target="../media/image15.jpg" Type="http://schemas.openxmlformats.org/officeDocument/2006/relationships/image"/><Relationship Id="rId4" Target="../media/image14.jp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21.pn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24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diagrams/layout2.xml" Type="http://schemas.openxmlformats.org/officeDocument/2006/relationships/diagramLayout"/><Relationship Id="rId13" Target="../media/image26.jpeg" Type="http://schemas.openxmlformats.org/officeDocument/2006/relationships/image"/><Relationship Id="rId18" Target="../media/image31.png" Type="http://schemas.openxmlformats.org/officeDocument/2006/relationships/image"/><Relationship Id="rId3" Target="../diagrams/layout1.xml" Type="http://schemas.openxmlformats.org/officeDocument/2006/relationships/diagramLayout"/><Relationship Id="rId7" Target="../diagrams/data2.xml" Type="http://schemas.openxmlformats.org/officeDocument/2006/relationships/diagramData"/><Relationship Id="rId12" Target="../media/image25.jpeg" Type="http://schemas.openxmlformats.org/officeDocument/2006/relationships/image"/><Relationship Id="rId17" Target="../media/image30.png" Type="http://schemas.openxmlformats.org/officeDocument/2006/relationships/image"/><Relationship Id="rId2" Target="../diagrams/data1.xml" Type="http://schemas.openxmlformats.org/officeDocument/2006/relationships/diagramData"/><Relationship Id="rId16" Target="../media/image29.png" Type="http://schemas.openxmlformats.org/officeDocument/2006/relationships/image"/><Relationship Id="rId1" Target="../slideLayouts/slideLayout7.xml" Type="http://schemas.openxmlformats.org/officeDocument/2006/relationships/slideLayout"/><Relationship Id="rId6" Target="../diagrams/drawing1.xml" Type="http://schemas.microsoft.com/office/2007/relationships/diagramDrawing"/><Relationship Id="rId11" Target="../diagrams/drawing2.xml" Type="http://schemas.microsoft.com/office/2007/relationships/diagramDrawing"/><Relationship Id="rId5" Target="../diagrams/colors1.xml" Type="http://schemas.openxmlformats.org/officeDocument/2006/relationships/diagramColors"/><Relationship Id="rId15" Target="../media/image28.png" Type="http://schemas.openxmlformats.org/officeDocument/2006/relationships/image"/><Relationship Id="rId10" Target="../diagrams/colors2.xml" Type="http://schemas.openxmlformats.org/officeDocument/2006/relationships/diagramColors"/><Relationship Id="rId19" Target="../media/image17.png" Type="http://schemas.openxmlformats.org/officeDocument/2006/relationships/image"/><Relationship Id="rId4" Target="../diagrams/quickStyle1.xml" Type="http://schemas.openxmlformats.org/officeDocument/2006/relationships/diagramQuickStyle"/><Relationship Id="rId9" Target="../diagrams/quickStyle2.xml" Type="http://schemas.openxmlformats.org/officeDocument/2006/relationships/diagramQuickStyle"/><Relationship Id="rId14" Target="../media/image27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4.pn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32.pn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png" Type="http://schemas.openxmlformats.org/officeDocument/2006/relationships/image"/><Relationship Id="rId1" Target="../slideLayouts/slideLayout4.xml" Type="http://schemas.openxmlformats.org/officeDocument/2006/relationships/slideLayout"/><Relationship Id="rId4" Target="../media/image40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42.png" Type="http://schemas.openxmlformats.org/officeDocument/2006/relationships/image"/><Relationship Id="rId2" Target="../media/image4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3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media/image44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6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media/image47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6.pn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 ?><Relationships xmlns="http://schemas.openxmlformats.org/package/2006/relationships"><Relationship Id="rId3" Target="../slideLayouts/slideLayout7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6" Target="../media/image52.png" Type="http://schemas.openxmlformats.org/officeDocument/2006/relationships/image"/><Relationship Id="rId5" Target="../media/image43.png" Type="http://schemas.openxmlformats.org/officeDocument/2006/relationships/image"/><Relationship Id="rId4" Target="../media/image51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40.xml.rels><?xml version="1.0" encoding="UTF-8" standalone="yes" ?><Relationships xmlns="http://schemas.openxmlformats.org/package/2006/relationships"><Relationship Id="rId3" Target="../media/image43.pn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 ?><Relationships xmlns="http://schemas.openxmlformats.org/package/2006/relationships"><Relationship Id="rId3" Target="../media/image43.png" Type="http://schemas.openxmlformats.org/officeDocument/2006/relationships/image"/><Relationship Id="rId2" Target="../media/image54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2.png" Type="http://schemas.openxmlformats.org/officeDocument/2006/relationships/image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 ?><Relationships xmlns="http://schemas.openxmlformats.org/package/2006/relationships"><Relationship Id="rId8" Target="../diagrams/drawing5.xml" Type="http://schemas.microsoft.com/office/2007/relationships/diagramDrawing"/><Relationship Id="rId3" Target="../media/image55.jpeg" Type="http://schemas.openxmlformats.org/officeDocument/2006/relationships/image"/><Relationship Id="rId7" Target="../diagrams/colors5.xml" Type="http://schemas.openxmlformats.org/officeDocument/2006/relationships/diagramColors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diagrams/quickStyle5.xml" Type="http://schemas.openxmlformats.org/officeDocument/2006/relationships/diagramQuickStyle"/><Relationship Id="rId5" Target="../diagrams/layout5.xml" Type="http://schemas.openxmlformats.org/officeDocument/2006/relationships/diagramLayout"/><Relationship Id="rId4" Target="../diagrams/data5.xml" Type="http://schemas.openxmlformats.org/officeDocument/2006/relationships/diagramData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 ?><Relationships xmlns="http://schemas.openxmlformats.org/package/2006/relationships"><Relationship Id="rId3" Target="../media/image58.jpeg" Type="http://schemas.openxmlformats.org/officeDocument/2006/relationships/image"/><Relationship Id="rId2" Target="../media/image57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59.jp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14" y="1120005"/>
            <a:ext cx="9712119" cy="1991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clues for new roles of </a:t>
            </a: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and vitamin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 </a:t>
            </a: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neurodegeneration. 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589" y="3512354"/>
            <a:ext cx="7766936" cy="20682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Erdinç Dursun </a:t>
            </a:r>
            <a:r>
              <a:rPr lang="en-US" sz="21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sz="2100" b="1" dirty="0" err="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Duygu</a:t>
            </a:r>
            <a:r>
              <a:rPr lang="en-US" sz="21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 err="1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Gezen-Ak</a:t>
            </a:r>
            <a:endParaRPr lang="tr-TR" sz="21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tr-TR" b="1" dirty="0" smtClean="0"/>
          </a:p>
          <a:p>
            <a:pPr algn="ctr"/>
            <a:r>
              <a:rPr lang="tr-TR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 UNIVERSITY-CERRAHPASA</a:t>
            </a:r>
            <a:endParaRPr lang="tr-TR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CERRAHPASA FACULTY OF MEDICINE</a:t>
            </a:r>
          </a:p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MEDICAL BIOLOGY</a:t>
            </a:r>
          </a:p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AND NEURODEGENERATIVE DISORDERS RESEARCH UNIT</a:t>
            </a:r>
          </a:p>
          <a:p>
            <a:pPr algn="ctr"/>
            <a:r>
              <a:rPr lang="tr-TR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 - TURKEY</a:t>
            </a:r>
          </a:p>
          <a:p>
            <a:pPr algn="ctr"/>
            <a:endParaRPr lang="tr-TR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35105" y="5496381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17786" y="5848915"/>
            <a:ext cx="7039256" cy="6005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THESSALONIKI, </a:t>
            </a:r>
            <a:r>
              <a:rPr lang="en-US" sz="1600" b="1" dirty="0"/>
              <a:t>GREECE</a:t>
            </a:r>
          </a:p>
          <a:p>
            <a:pPr algn="ctr"/>
            <a:r>
              <a:rPr lang="en-US" sz="1600" b="1" dirty="0" smtClean="0"/>
              <a:t>201</a:t>
            </a:r>
            <a:r>
              <a:rPr lang="tr-TR" sz="1600" b="1" dirty="0" smtClean="0"/>
              <a:t>8</a:t>
            </a:r>
            <a:endParaRPr lang="en-US" sz="1600" b="1" dirty="0"/>
          </a:p>
          <a:p>
            <a:pPr algn="ctr"/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4415092" y="6462485"/>
            <a:ext cx="1509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i="1" dirty="0"/>
              <a:t>Nothing to declare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-6957" y="116632"/>
            <a:ext cx="77724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>
              <a:spcBef>
                <a:spcPct val="0"/>
              </a:spcBef>
            </a:pPr>
            <a:r>
              <a:rPr lang="tr-T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Workshop 2018</a:t>
            </a:r>
          </a:p>
          <a:p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VITAMIN D, IN THE PREVENTION OF HEALTH DISPARITIES DURING ADULT LIFE </a:t>
            </a:r>
            <a:endParaRPr lang="tr-TR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397" y="-40437"/>
            <a:ext cx="1715968" cy="1511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041" y="1838"/>
            <a:ext cx="1160442" cy="1160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64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021" y="188640"/>
            <a:ext cx="8579296" cy="778098"/>
          </a:xfrm>
        </p:spPr>
        <p:txBody>
          <a:bodyPr>
            <a:noAutofit/>
          </a:bodyPr>
          <a:lstStyle/>
          <a:p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deficiency and Alzheimer’s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59" y="1124744"/>
            <a:ext cx="10366807" cy="576064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analysis: </a:t>
            </a:r>
            <a:r>
              <a:rPr lang="tr-TR" dirty="0" smtClean="0"/>
              <a:t>Serum 25OHD levels of AD patients are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significantly lower than 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of healthy controls!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Annweiler C</a:t>
            </a:r>
            <a:r>
              <a:rPr lang="tr-TR" dirty="0" smtClean="0"/>
              <a:t>. et al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tr-TR" dirty="0" smtClean="0"/>
              <a:t>. Low serum vitamin </a:t>
            </a:r>
            <a:r>
              <a:rPr lang="tr-TR" dirty="0"/>
              <a:t>D concentrations in Alzheimer’s disease: A </a:t>
            </a:r>
            <a:r>
              <a:rPr lang="tr-TR" dirty="0" smtClean="0"/>
              <a:t>systematic reviewand </a:t>
            </a:r>
            <a:r>
              <a:rPr lang="tr-TR" dirty="0"/>
              <a:t>meta-analysis. </a:t>
            </a:r>
            <a:r>
              <a:rPr lang="tr-TR" i="1" dirty="0"/>
              <a:t>J Alzheimers Dis </a:t>
            </a:r>
            <a:r>
              <a:rPr lang="tr-TR" b="1" dirty="0"/>
              <a:t>33</a:t>
            </a:r>
            <a:r>
              <a:rPr lang="tr-TR" dirty="0"/>
              <a:t>, 659-674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 increses the risk of developing AD and vascular dementia (VaD)!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l-N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Afzal </a:t>
            </a:r>
            <a:r>
              <a:rPr lang="nl-N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S, 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al. </a:t>
            </a:r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tr-TR" dirty="0"/>
              <a:t>.</a:t>
            </a:r>
            <a:r>
              <a:rPr lang="nl-NL" dirty="0" smtClean="0"/>
              <a:t> </a:t>
            </a:r>
            <a:r>
              <a:rPr lang="tr-TR" dirty="0" smtClean="0"/>
              <a:t> </a:t>
            </a:r>
            <a:r>
              <a:rPr lang="nl-NL" dirty="0" smtClean="0"/>
              <a:t>Reduced</a:t>
            </a:r>
            <a:r>
              <a:rPr lang="tr-TR" dirty="0" smtClean="0"/>
              <a:t> </a:t>
            </a:r>
            <a:r>
              <a:rPr lang="en-US" dirty="0" smtClean="0"/>
              <a:t>25-hydroxyvitamin </a:t>
            </a:r>
            <a:r>
              <a:rPr lang="en-US" dirty="0"/>
              <a:t>D and risk of Alzheimer’s </a:t>
            </a:r>
            <a:r>
              <a:rPr lang="en-US" dirty="0" smtClean="0"/>
              <a:t>disease</a:t>
            </a:r>
            <a:r>
              <a:rPr lang="tr-TR" dirty="0" smtClean="0"/>
              <a:t> </a:t>
            </a:r>
            <a:r>
              <a:rPr lang="fr-FR" dirty="0" smtClean="0"/>
              <a:t>and </a:t>
            </a:r>
            <a:r>
              <a:rPr lang="fr-FR" dirty="0" err="1"/>
              <a:t>vascular</a:t>
            </a:r>
            <a:r>
              <a:rPr lang="fr-FR" dirty="0"/>
              <a:t> </a:t>
            </a:r>
            <a:r>
              <a:rPr lang="fr-FR" dirty="0" err="1"/>
              <a:t>dementia</a:t>
            </a:r>
            <a:r>
              <a:rPr lang="fr-FR" dirty="0"/>
              <a:t>. </a:t>
            </a:r>
            <a:r>
              <a:rPr lang="fr-FR" i="1" dirty="0" err="1"/>
              <a:t>Alzheimers</a:t>
            </a:r>
            <a:r>
              <a:rPr lang="fr-FR" i="1" dirty="0"/>
              <a:t> </a:t>
            </a:r>
            <a:r>
              <a:rPr lang="fr-FR" i="1" dirty="0" err="1"/>
              <a:t>Dement</a:t>
            </a:r>
            <a:r>
              <a:rPr lang="fr-FR" dirty="0"/>
              <a:t>, </a:t>
            </a:r>
            <a:r>
              <a:rPr lang="fr-FR" dirty="0" err="1" smtClean="0"/>
              <a:t>doi</a:t>
            </a:r>
            <a:r>
              <a:rPr lang="fr-FR" dirty="0" smtClean="0"/>
              <a:t>:</a:t>
            </a:r>
            <a:r>
              <a:rPr lang="tr-TR" dirty="0" smtClean="0"/>
              <a:t> 10.1016/j.jalz.2013.05.1765.</a:t>
            </a:r>
          </a:p>
          <a:p>
            <a:pPr lvl="1"/>
            <a:r>
              <a:rPr lang="tr-TR" dirty="0" smtClean="0"/>
              <a:t>A longitudinal study</a:t>
            </a:r>
          </a:p>
          <a:p>
            <a:pPr lvl="1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years  follow up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10,186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individulas</a:t>
            </a:r>
          </a:p>
          <a:p>
            <a:pPr lvl="1"/>
            <a:endParaRPr lang="tr-TR" dirty="0" smtClean="0"/>
          </a:p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induces amyloid beta clearance of macrophages in AD patinets!</a:t>
            </a:r>
          </a:p>
          <a:p>
            <a:pPr lvl="1"/>
            <a:r>
              <a:rPr lang="tr-TR" dirty="0"/>
              <a:t>Masoumi A, </a:t>
            </a:r>
            <a:r>
              <a:rPr lang="tr-TR" dirty="0" smtClean="0"/>
              <a:t>et al. 2009 </a:t>
            </a:r>
            <a:r>
              <a:rPr lang="en-US" dirty="0" smtClean="0"/>
              <a:t>1alpha,25-dihydroxyvitamin </a:t>
            </a:r>
            <a:r>
              <a:rPr lang="en-US" dirty="0"/>
              <a:t>D3 interacts with </a:t>
            </a:r>
            <a:r>
              <a:rPr lang="en-US" dirty="0" err="1" smtClean="0"/>
              <a:t>curcuminoids</a:t>
            </a:r>
            <a:r>
              <a:rPr lang="tr-TR" dirty="0" smtClean="0"/>
              <a:t> </a:t>
            </a:r>
            <a:r>
              <a:rPr lang="en-US" dirty="0"/>
              <a:t>to stimulate amyloid-beta clearance by </a:t>
            </a:r>
            <a:r>
              <a:rPr lang="en-US" dirty="0" smtClean="0"/>
              <a:t>macrophages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Alzheimer’s disease patients. </a:t>
            </a:r>
            <a:r>
              <a:rPr lang="en-US" i="1" dirty="0"/>
              <a:t>J </a:t>
            </a:r>
            <a:r>
              <a:rPr lang="en-US" i="1" dirty="0" err="1"/>
              <a:t>Alzheimers</a:t>
            </a:r>
            <a:r>
              <a:rPr lang="en-US" i="1" dirty="0"/>
              <a:t> Dis </a:t>
            </a:r>
            <a:r>
              <a:rPr lang="en-US" b="1" dirty="0"/>
              <a:t>17</a:t>
            </a:r>
            <a:r>
              <a:rPr lang="en-US" dirty="0"/>
              <a:t>, </a:t>
            </a:r>
            <a:r>
              <a:rPr lang="en-US" dirty="0" smtClean="0"/>
              <a:t>703-</a:t>
            </a:r>
            <a:r>
              <a:rPr lang="tr-TR" dirty="0" smtClean="0"/>
              <a:t>717.</a:t>
            </a:r>
          </a:p>
          <a:p>
            <a:pPr lvl="1"/>
            <a:r>
              <a:rPr lang="tr-TR" dirty="0"/>
              <a:t>Mizwicki MT, </a:t>
            </a:r>
            <a:r>
              <a:rPr lang="tr-TR" dirty="0" smtClean="0"/>
              <a:t>et al. 2011</a:t>
            </a:r>
            <a:r>
              <a:rPr lang="tr-TR" dirty="0"/>
              <a:t>.</a:t>
            </a:r>
            <a:r>
              <a:rPr lang="tr-TR" dirty="0" smtClean="0"/>
              <a:t> Genomic </a:t>
            </a:r>
            <a:r>
              <a:rPr lang="en-US" dirty="0" smtClean="0"/>
              <a:t>and </a:t>
            </a:r>
            <a:r>
              <a:rPr lang="en-US" dirty="0" err="1"/>
              <a:t>nongenomic</a:t>
            </a:r>
            <a:r>
              <a:rPr lang="en-US" dirty="0"/>
              <a:t> signaling induced by </a:t>
            </a:r>
            <a:r>
              <a:rPr lang="en-US" dirty="0" smtClean="0"/>
              <a:t>1,25(OH)2-vitamin</a:t>
            </a:r>
            <a:r>
              <a:rPr lang="tr-TR" dirty="0" smtClean="0"/>
              <a:t> </a:t>
            </a:r>
            <a:r>
              <a:rPr lang="en-US" dirty="0" smtClean="0"/>
              <a:t>D3 </a:t>
            </a:r>
            <a:r>
              <a:rPr lang="en-US" dirty="0"/>
              <a:t>promotes the recovery of amyloid- phagocytosis </a:t>
            </a:r>
            <a:r>
              <a:rPr lang="en-US" dirty="0" smtClean="0"/>
              <a:t>by</a:t>
            </a:r>
            <a:r>
              <a:rPr lang="tr-TR" dirty="0" smtClean="0"/>
              <a:t> Alzheimer’s </a:t>
            </a:r>
            <a:r>
              <a:rPr lang="tr-TR" dirty="0"/>
              <a:t>disease macrophages. </a:t>
            </a:r>
            <a:r>
              <a:rPr lang="tr-TR" i="1" dirty="0"/>
              <a:t>J Alzheimers Dis </a:t>
            </a:r>
            <a:r>
              <a:rPr lang="tr-TR" b="1" dirty="0"/>
              <a:t>29</a:t>
            </a:r>
            <a:r>
              <a:rPr lang="tr-TR" dirty="0"/>
              <a:t>, </a:t>
            </a:r>
            <a:r>
              <a:rPr lang="tr-TR" dirty="0" smtClean="0"/>
              <a:t>51- 62.</a:t>
            </a:r>
          </a:p>
          <a:p>
            <a:pPr lvl="1"/>
            <a:endParaRPr lang="tr-TR" dirty="0"/>
          </a:p>
          <a:p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Annweiler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Beauchet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AD-IDEA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tr-TR" dirty="0"/>
              <a:t>Annweiler </a:t>
            </a:r>
            <a:r>
              <a:rPr lang="tr-TR" dirty="0" smtClean="0"/>
              <a:t>C, et al. 2011  </a:t>
            </a:r>
            <a:r>
              <a:rPr lang="tr-TR" dirty="0"/>
              <a:t>Alzheimer’s disease–input of </a:t>
            </a:r>
            <a:r>
              <a:rPr lang="tr-TR" dirty="0" smtClean="0"/>
              <a:t>vitamin</a:t>
            </a:r>
            <a:r>
              <a:rPr lang="en-US" dirty="0"/>
              <a:t>D with </a:t>
            </a:r>
            <a:r>
              <a:rPr lang="en-US" dirty="0" err="1"/>
              <a:t>mEmantine</a:t>
            </a:r>
            <a:r>
              <a:rPr lang="en-US" dirty="0"/>
              <a:t> assay (AD-IDEA trial): Study </a:t>
            </a:r>
            <a:r>
              <a:rPr lang="en-US" dirty="0" smtClean="0"/>
              <a:t>protocol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a randomized controlled trial. </a:t>
            </a:r>
            <a:r>
              <a:rPr lang="en-US" i="1" dirty="0"/>
              <a:t>Trials </a:t>
            </a:r>
            <a:r>
              <a:rPr lang="en-US" b="1" dirty="0"/>
              <a:t>12</a:t>
            </a:r>
            <a:r>
              <a:rPr lang="en-US" dirty="0"/>
              <a:t>, 230</a:t>
            </a:r>
            <a:endParaRPr lang="tr-TR" dirty="0" smtClean="0"/>
          </a:p>
          <a:p>
            <a:pPr lvl="1"/>
            <a:r>
              <a:rPr lang="tr-TR" dirty="0" smtClean="0"/>
              <a:t>A combined treatment of both vitamin D and memantine (a well known AD drug).</a:t>
            </a:r>
          </a:p>
          <a:p>
            <a:pPr lvl="1"/>
            <a:r>
              <a:rPr lang="tr-TR" dirty="0" smtClean="0"/>
              <a:t>Gave significantly better results compared with the memantine alone treated patients.</a:t>
            </a:r>
          </a:p>
        </p:txBody>
      </p:sp>
    </p:spTree>
    <p:extLst>
      <p:ext uri="{BB962C8B-B14F-4D97-AF65-F5344CB8AC3E}">
        <p14:creationId xmlns:p14="http://schemas.microsoft.com/office/powerpoint/2010/main" val="39726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804" y="146712"/>
            <a:ext cx="8056548" cy="1309472"/>
          </a:xfrm>
        </p:spPr>
        <p:txBody>
          <a:bodyPr>
            <a:normAutofit/>
          </a:bodyPr>
          <a:lstStyle/>
          <a:p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Littlejohns TJ. et al.  </a:t>
            </a:r>
            <a:b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and the risk of dementia and Alzheimer disease. 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Neurology.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804" y="1257939"/>
            <a:ext cx="3723032" cy="4104455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In elderly people, increased risk of developing AD or dementia is sigificantly associated with vitamin D deficiency!</a:t>
            </a:r>
          </a:p>
          <a:p>
            <a:pPr lvl="1"/>
            <a:endParaRPr lang="tr-TR" dirty="0" smtClean="0"/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Exeter Medical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UK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Llywellyn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1,658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elderly individulas </a:t>
            </a:r>
          </a:p>
          <a:p>
            <a:pPr lvl="1"/>
            <a:r>
              <a:rPr lang="tr-TR" dirty="0" smtClean="0"/>
              <a:t>White Americans</a:t>
            </a:r>
          </a:p>
          <a:p>
            <a:pPr lvl="1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65 years old</a:t>
            </a:r>
          </a:p>
          <a:p>
            <a:pPr lvl="1"/>
            <a:r>
              <a:rPr lang="tr-TR" dirty="0" smtClean="0"/>
              <a:t>No dementia</a:t>
            </a:r>
          </a:p>
          <a:p>
            <a:pPr lvl="1"/>
            <a:r>
              <a:rPr lang="tr-TR" dirty="0" smtClean="0"/>
              <a:t>No signs of any cardiovascular disases</a:t>
            </a:r>
          </a:p>
          <a:p>
            <a:pPr lvl="1"/>
            <a:r>
              <a:rPr lang="tr-TR" dirty="0" smtClean="0"/>
              <a:t>No stroke</a:t>
            </a:r>
          </a:p>
          <a:p>
            <a:pPr lvl="1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years of follow up</a:t>
            </a:r>
          </a:p>
          <a:p>
            <a:pPr lvl="1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 individulas develop dementia</a:t>
            </a:r>
          </a:p>
          <a:p>
            <a:pPr lvl="1"/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 of them converts to AD</a:t>
            </a:r>
          </a:p>
        </p:txBody>
      </p:sp>
      <p:pic>
        <p:nvPicPr>
          <p:cNvPr id="52226" name="Picture 2" descr="http://www.life-enhancement.com/images/LEM1410Alz_graph7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28" y="1358073"/>
            <a:ext cx="6106891" cy="37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59496" y="5445225"/>
            <a:ext cx="9073008" cy="12741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1"/>
            <a:r>
              <a:rPr lang="tr-TR" dirty="0"/>
              <a:t>Conslusion:</a:t>
            </a:r>
          </a:p>
          <a:p>
            <a:pPr lvl="2"/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vitamin D deficiency </a:t>
            </a:r>
            <a:r>
              <a:rPr lang="tr-TR" dirty="0"/>
              <a:t>increases the risk of developing </a:t>
            </a: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 by 53% !</a:t>
            </a:r>
          </a:p>
          <a:p>
            <a:pPr lvl="2"/>
            <a:endParaRPr lang="tr-T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vitamin D deficiency </a:t>
            </a:r>
            <a:r>
              <a:rPr lang="tr-TR" dirty="0"/>
              <a:t>increases the risk of developing </a:t>
            </a:r>
            <a:r>
              <a:rPr lang="tr-T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dementia by 125% !</a:t>
            </a:r>
          </a:p>
        </p:txBody>
      </p:sp>
    </p:spTree>
    <p:extLst>
      <p:ext uri="{BB962C8B-B14F-4D97-AF65-F5344CB8AC3E}">
        <p14:creationId xmlns:p14="http://schemas.microsoft.com/office/powerpoint/2010/main" val="19681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73" y="257827"/>
            <a:ext cx="6873941" cy="1036493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Biomarkers for Dementia</a:t>
            </a:r>
            <a:endParaRPr lang="tr-T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4" y="1390537"/>
            <a:ext cx="7408532" cy="18612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666 </a:t>
            </a:r>
            <a:r>
              <a:rPr lang="tr-TR" dirty="0" smtClean="0"/>
              <a:t>individuals with no dementia</a:t>
            </a:r>
          </a:p>
          <a:p>
            <a:r>
              <a:rPr lang="tr-TR" dirty="0" smtClean="0"/>
              <a:t>Plasma levels of 22 nutrient biomarkers </a:t>
            </a:r>
          </a:p>
          <a:p>
            <a:r>
              <a:rPr lang="tr-TR" dirty="0" smtClean="0"/>
              <a:t>12 years follow up</a:t>
            </a:r>
          </a:p>
          <a:p>
            <a:endParaRPr lang="tr-TR" dirty="0" smtClean="0"/>
          </a:p>
          <a:p>
            <a:r>
              <a:rPr lang="tr-TR" dirty="0" smtClean="0"/>
              <a:t>Low levels of plasma vitamin D, karotenoids and polysaturated fats are associated with significantly high risk of dementia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71" y="3976829"/>
            <a:ext cx="6179945" cy="274590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470" y="-8469"/>
            <a:ext cx="3589423" cy="68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403" y="252524"/>
            <a:ext cx="7488832" cy="1400530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 Vitamin D – CSF AMYLOID BETA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5805264"/>
            <a:ext cx="9001000" cy="105273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The correaltion of CSF vitamin D (25OHD) and CSF amyloid beta 1-42 levels in 50 patients with dementia (AD or Non-AD) </a:t>
            </a:r>
            <a:r>
              <a:rPr lang="en-US" dirty="0" smtClean="0"/>
              <a:t>(</a:t>
            </a:r>
            <a:r>
              <a:rPr lang="tr-TR" dirty="0" smtClean="0"/>
              <a:t>N=50</a:t>
            </a:r>
            <a:r>
              <a:rPr lang="tr-TR" dirty="0"/>
              <a:t>; </a:t>
            </a:r>
            <a:r>
              <a:rPr lang="tr-TR" dirty="0" smtClean="0"/>
              <a:t>r </a:t>
            </a:r>
            <a:r>
              <a:rPr lang="tr-TR" dirty="0"/>
              <a:t>= </a:t>
            </a:r>
            <a:r>
              <a:rPr lang="tr-TR" dirty="0" smtClean="0"/>
              <a:t>0.3726, </a:t>
            </a:r>
            <a:r>
              <a:rPr lang="en-US" dirty="0" smtClean="0"/>
              <a:t>p=0.00</a:t>
            </a:r>
            <a:r>
              <a:rPr lang="tr-TR" dirty="0" smtClean="0"/>
              <a:t>77</a:t>
            </a:r>
            <a:r>
              <a:rPr lang="en-US" dirty="0" smtClean="0"/>
              <a:t>)</a:t>
            </a:r>
            <a:endParaRPr lang="tr-TR" dirty="0" smtClean="0"/>
          </a:p>
          <a:p>
            <a:r>
              <a:rPr lang="tr-TR" dirty="0" smtClean="0"/>
              <a:t>*Season adjusted 25OHD levels</a:t>
            </a:r>
          </a:p>
          <a:p>
            <a:r>
              <a:rPr lang="tr-TR" i="1" dirty="0" smtClean="0"/>
              <a:t>Unpublished data</a:t>
            </a:r>
            <a:endParaRPr lang="tr-TR" i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00463"/>
              </p:ext>
            </p:extLst>
          </p:nvPr>
        </p:nvGraphicFramePr>
        <p:xfrm>
          <a:off x="2627990" y="1525998"/>
          <a:ext cx="61206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22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986"/>
          </a:xfrm>
        </p:spPr>
        <p:txBody>
          <a:bodyPr>
            <a:normAutofit fontScale="90000"/>
          </a:bodyPr>
          <a:lstStyle/>
          <a:p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evidence suggests a neurosteroid like properties for vitamin D.</a:t>
            </a:r>
            <a:b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sceptics are asking the same question more than a decade: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really there?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other words: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(Does vitamin D have an action in brain as we know it?)</a:t>
            </a:r>
            <a:endParaRPr lang="tr-T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6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013" y="2374084"/>
            <a:ext cx="928602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cerebral expression of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D-associated enzymes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receptors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404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1141439"/>
            <a:ext cx="5107632" cy="800100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accent2"/>
                </a:solidFill>
              </a:rPr>
              <a:t>VITAMIN D RECEPTORS</a:t>
            </a:r>
            <a:endParaRPr lang="tr-TR" sz="2400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4943" y="2263538"/>
            <a:ext cx="5352836" cy="380407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tr-TR" dirty="0" smtClean="0"/>
              <a:t>V</a:t>
            </a:r>
            <a:r>
              <a:rPr lang="en-US" dirty="0" err="1" smtClean="0"/>
              <a:t>itamin</a:t>
            </a:r>
            <a:r>
              <a:rPr lang="en-US" dirty="0" smtClean="0"/>
              <a:t> D,</a:t>
            </a:r>
            <a:r>
              <a:rPr lang="tr-TR" dirty="0" smtClean="0"/>
              <a:t> regulates over 1.000</a:t>
            </a:r>
            <a:r>
              <a:rPr lang="en-US" dirty="0" smtClean="0"/>
              <a:t> </a:t>
            </a:r>
            <a:r>
              <a:rPr lang="tr-TR" dirty="0" smtClean="0"/>
              <a:t>genes in different tissues and in different conditions via a </a:t>
            </a:r>
            <a:r>
              <a:rPr lang="en-US" dirty="0" smtClean="0"/>
              <a:t>n</a:t>
            </a:r>
            <a:r>
              <a:rPr lang="tr-TR" dirty="0" smtClean="0"/>
              <a:t>uclear hormone receptor which is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re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ept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(VDR)</a:t>
            </a:r>
            <a:r>
              <a:rPr lang="tr-TR" dirty="0" smtClean="0"/>
              <a:t> and via its suggested membrane receptor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(1,25MARRS)</a:t>
            </a:r>
          </a:p>
          <a:p>
            <a:pPr lvl="1"/>
            <a:r>
              <a:rPr lang="tr-TR" dirty="0" smtClean="0"/>
              <a:t>Vitamin D receptor</a:t>
            </a:r>
            <a:r>
              <a:rPr lang="en-US" dirty="0" smtClean="0"/>
              <a:t> </a:t>
            </a:r>
            <a:endParaRPr lang="tr-TR" dirty="0" smtClean="0"/>
          </a:p>
          <a:p>
            <a:pPr lvl="2"/>
            <a:r>
              <a:rPr lang="tr-TR" dirty="0" smtClean="0"/>
              <a:t>Location: membrane lipid rafts?, cytoplasm and nucleus</a:t>
            </a:r>
          </a:p>
          <a:p>
            <a:pPr lvl="2"/>
            <a:r>
              <a:rPr lang="tr-TR" dirty="0" smtClean="0"/>
              <a:t>Genomic function - Transcription factor (cytoplasmic or nuclear VDR)</a:t>
            </a:r>
          </a:p>
          <a:p>
            <a:pPr lvl="2"/>
            <a:r>
              <a:rPr lang="tr-TR" dirty="0" smtClean="0"/>
              <a:t>Fast non genomic function - Induction of various signalling pathways (membrane VDR)</a:t>
            </a:r>
          </a:p>
          <a:p>
            <a:pPr lvl="2"/>
            <a:endParaRPr lang="tr-TR" dirty="0" smtClean="0"/>
          </a:p>
          <a:p>
            <a:pPr lvl="1"/>
            <a:r>
              <a:rPr lang="tr-TR" dirty="0" smtClean="0"/>
              <a:t>M</a:t>
            </a:r>
            <a:r>
              <a:rPr lang="en-US" dirty="0" err="1" smtClean="0"/>
              <a:t>embran</a:t>
            </a:r>
            <a:r>
              <a:rPr lang="tr-TR" dirty="0" smtClean="0"/>
              <a:t>e</a:t>
            </a:r>
            <a:r>
              <a:rPr lang="en-US" dirty="0" smtClean="0"/>
              <a:t> re</a:t>
            </a:r>
            <a:r>
              <a:rPr lang="tr-TR" dirty="0" smtClean="0"/>
              <a:t>c</a:t>
            </a:r>
            <a:r>
              <a:rPr lang="en-US" dirty="0" err="1" smtClean="0"/>
              <a:t>ept</a:t>
            </a:r>
            <a:r>
              <a:rPr lang="tr-TR" dirty="0" smtClean="0"/>
              <a:t>or</a:t>
            </a:r>
            <a:r>
              <a:rPr lang="en-US" dirty="0" smtClean="0"/>
              <a:t> (</a:t>
            </a:r>
            <a:r>
              <a:rPr lang="en-US" dirty="0" err="1" smtClean="0"/>
              <a:t>membran</a:t>
            </a:r>
            <a:r>
              <a:rPr lang="tr-TR" dirty="0" smtClean="0"/>
              <a:t>e associated rapid response steroid binding protein</a:t>
            </a:r>
            <a:r>
              <a:rPr lang="en-US" dirty="0" smtClean="0"/>
              <a:t>-1,25 MARRS)</a:t>
            </a:r>
            <a:r>
              <a:rPr lang="tr-TR" dirty="0" smtClean="0"/>
              <a:t>, ERp57, Grp58, Pdia3</a:t>
            </a:r>
          </a:p>
          <a:p>
            <a:pPr lvl="2"/>
            <a:r>
              <a:rPr lang="tr-TR" dirty="0"/>
              <a:t>Location: membrane lipid rafts, </a:t>
            </a:r>
            <a:r>
              <a:rPr lang="tr-TR" dirty="0" smtClean="0"/>
              <a:t>ER </a:t>
            </a:r>
            <a:r>
              <a:rPr lang="tr-TR" dirty="0"/>
              <a:t>and nucleus</a:t>
            </a:r>
          </a:p>
          <a:p>
            <a:pPr lvl="2"/>
            <a:r>
              <a:rPr lang="tr-TR" dirty="0"/>
              <a:t>Genomic function - Transcription factor </a:t>
            </a:r>
            <a:endParaRPr lang="tr-TR" dirty="0" smtClean="0"/>
          </a:p>
          <a:p>
            <a:pPr lvl="2"/>
            <a:r>
              <a:rPr lang="tr-TR" dirty="0"/>
              <a:t>Fast non genomic function - Induction of various signalling pathways </a:t>
            </a:r>
            <a:endParaRPr lang="tr-TR" dirty="0" smtClean="0"/>
          </a:p>
          <a:p>
            <a:pPr lvl="2"/>
            <a:r>
              <a:rPr lang="tr-TR" dirty="0" smtClean="0"/>
              <a:t>Protein folding</a:t>
            </a:r>
          </a:p>
          <a:p>
            <a:pPr lvl="2"/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477" y="138052"/>
            <a:ext cx="2777457" cy="437166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5959167" y="628917"/>
            <a:ext cx="3059833" cy="6085026"/>
            <a:chOff x="7608169" y="654602"/>
            <a:chExt cx="3059833" cy="6085026"/>
          </a:xfrm>
        </p:grpSpPr>
        <p:sp>
          <p:nvSpPr>
            <p:cNvPr id="10" name="Rectangle 9"/>
            <p:cNvSpPr/>
            <p:nvPr/>
          </p:nvSpPr>
          <p:spPr>
            <a:xfrm>
              <a:off x="7608169" y="6093297"/>
              <a:ext cx="3059833" cy="646331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tr-TR" sz="9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Magnification 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0, I/3 </a:t>
              </a:r>
              <a:r>
                <a:rPr lang="en-US" sz="9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filt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Alexafluor 488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tagged 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anti-VDR (</a:t>
              </a:r>
              <a:r>
                <a:rPr lang="tr-TR" sz="900" dirty="0">
                  <a:solidFill>
                    <a:schemeClr val="accent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green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); TX </a:t>
              </a:r>
              <a:r>
                <a:rPr lang="en-US" sz="9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filt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90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Alexaf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luo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 5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tagged 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anti-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,25-MARRS (</a:t>
              </a:r>
              <a:r>
                <a:rPr lang="tr-TR" sz="9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Overlay picture: 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VDR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1,25-MARRS </a:t>
              </a:r>
              <a:r>
                <a:rPr lang="tr-TR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colocalization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tr-TR" sz="900" dirty="0">
                  <a:solidFill>
                    <a:schemeClr val="accent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yellow</a:t>
              </a:r>
              <a:r>
                <a:rPr lang="en-US" sz="9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tr-TR" sz="9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937" y="654602"/>
              <a:ext cx="1866026" cy="173567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6"/>
            <a:stretch/>
          </p:blipFill>
          <p:spPr>
            <a:xfrm>
              <a:off x="7913938" y="2390277"/>
              <a:ext cx="1866025" cy="1744863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3"/>
            <a:stretch/>
          </p:blipFill>
          <p:spPr>
            <a:xfrm>
              <a:off x="7913937" y="4135140"/>
              <a:ext cx="1874182" cy="1676969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477" y="4642118"/>
            <a:ext cx="2956008" cy="128024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117020" y="2438322"/>
            <a:ext cx="670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CYP24</a:t>
            </a:r>
            <a:endParaRPr kumimoji="0" lang="tr-TR" altLang="tr-TR" sz="18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278443" y="215445"/>
            <a:ext cx="670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VDR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3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59" y="271435"/>
            <a:ext cx="9956800" cy="1219200"/>
          </a:xfrm>
        </p:spPr>
        <p:txBody>
          <a:bodyPr/>
          <a:lstStyle/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before us:</a:t>
            </a:r>
            <a:endParaRPr lang="tr-T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799" y="1293147"/>
            <a:ext cx="11479599" cy="5329490"/>
          </a:xfrm>
        </p:spPr>
        <p:txBody>
          <a:bodyPr>
            <a:normAutofit/>
          </a:bodyPr>
          <a:lstStyle/>
          <a:p>
            <a:r>
              <a:rPr lang="en-US" dirty="0" err="1" smtClean="0"/>
              <a:t>Bidmon</a:t>
            </a:r>
            <a:r>
              <a:rPr lang="en-US" dirty="0" smtClean="0"/>
              <a:t> </a:t>
            </a:r>
            <a:r>
              <a:rPr lang="en-US" dirty="0"/>
              <a:t>et al., 1991; </a:t>
            </a:r>
            <a:r>
              <a:rPr lang="en-US" dirty="0" err="1"/>
              <a:t>Musiol</a:t>
            </a:r>
            <a:r>
              <a:rPr lang="en-US" dirty="0"/>
              <a:t> et al., 1992; </a:t>
            </a:r>
            <a:r>
              <a:rPr lang="en-US" dirty="0" err="1"/>
              <a:t>Stumpf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O'Brien</a:t>
            </a:r>
            <a:r>
              <a:rPr lang="en-US" dirty="0"/>
              <a:t>, </a:t>
            </a:r>
            <a:r>
              <a:rPr lang="en-US" dirty="0" smtClean="0"/>
              <a:t>1987</a:t>
            </a:r>
            <a:endParaRPr lang="tr-TR" dirty="0" smtClean="0"/>
          </a:p>
          <a:p>
            <a:pPr lvl="1"/>
            <a:r>
              <a:rPr lang="tr-TR" b="1" i="1" dirty="0" smtClean="0">
                <a:solidFill>
                  <a:srgbClr val="00B0F0"/>
                </a:solidFill>
              </a:rPr>
              <a:t>I</a:t>
            </a:r>
            <a:r>
              <a:rPr lang="en-US" b="1" i="1" dirty="0" err="1" smtClean="0">
                <a:solidFill>
                  <a:srgbClr val="00B0F0"/>
                </a:solidFill>
              </a:rPr>
              <a:t>nitial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identifi</a:t>
            </a:r>
            <a:r>
              <a:rPr lang="tr-TR" b="1" i="1" dirty="0" smtClean="0">
                <a:solidFill>
                  <a:srgbClr val="00B0F0"/>
                </a:solidFill>
              </a:rPr>
              <a:t>cation of the c</a:t>
            </a:r>
            <a:r>
              <a:rPr lang="en-US" b="1" i="1" dirty="0" smtClean="0">
                <a:solidFill>
                  <a:srgbClr val="00B0F0"/>
                </a:solidFill>
              </a:rPr>
              <a:t>ells </a:t>
            </a:r>
            <a:r>
              <a:rPr lang="tr-TR" b="1" i="1" dirty="0">
                <a:solidFill>
                  <a:srgbClr val="00B0F0"/>
                </a:solidFill>
              </a:rPr>
              <a:t>that </a:t>
            </a:r>
            <a:r>
              <a:rPr lang="en-US" b="1" i="1" dirty="0">
                <a:solidFill>
                  <a:srgbClr val="00B0F0"/>
                </a:solidFill>
              </a:rPr>
              <a:t>contain</a:t>
            </a:r>
            <a:r>
              <a:rPr lang="tr-TR" b="1" i="1" dirty="0">
                <a:solidFill>
                  <a:srgbClr val="00B0F0"/>
                </a:solidFill>
              </a:rPr>
              <a:t>s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VDR</a:t>
            </a:r>
            <a:r>
              <a:rPr lang="en-US" b="1" i="1" dirty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in </a:t>
            </a:r>
            <a:r>
              <a:rPr lang="en-US" b="1" i="1" dirty="0">
                <a:solidFill>
                  <a:srgbClr val="00B0F0"/>
                </a:solidFill>
              </a:rPr>
              <a:t>the </a:t>
            </a:r>
            <a:r>
              <a:rPr lang="en-US" b="1" i="1" dirty="0" smtClean="0">
                <a:solidFill>
                  <a:srgbClr val="00B0F0"/>
                </a:solidFill>
              </a:rPr>
              <a:t>brain</a:t>
            </a:r>
            <a:r>
              <a:rPr lang="tr-TR" b="1" i="1" dirty="0" smtClean="0">
                <a:solidFill>
                  <a:srgbClr val="00B0F0"/>
                </a:solidFill>
              </a:rPr>
              <a:t>s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tr-TR" dirty="0" smtClean="0"/>
              <a:t>of </a:t>
            </a:r>
            <a:r>
              <a:rPr lang="en-US" dirty="0" smtClean="0"/>
              <a:t>rats </a:t>
            </a:r>
            <a:r>
              <a:rPr lang="en-US" dirty="0"/>
              <a:t>and </a:t>
            </a:r>
            <a:r>
              <a:rPr lang="en-US" dirty="0" smtClean="0"/>
              <a:t>hamsters</a:t>
            </a:r>
            <a:endParaRPr lang="tr-TR" dirty="0" smtClean="0"/>
          </a:p>
          <a:p>
            <a:pPr lvl="1"/>
            <a:r>
              <a:rPr lang="tr-TR" dirty="0" smtClean="0"/>
              <a:t>R</a:t>
            </a:r>
            <a:r>
              <a:rPr lang="en-US" dirty="0" err="1"/>
              <a:t>adiolabeled</a:t>
            </a:r>
            <a:r>
              <a:rPr lang="en-US" dirty="0"/>
              <a:t> 1,25(OH)2D3 and autoradiography</a:t>
            </a:r>
            <a:r>
              <a:rPr lang="tr-TR" dirty="0"/>
              <a:t>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presence of the VDR was </a:t>
            </a:r>
            <a:r>
              <a:rPr lang="en-US" dirty="0" smtClean="0"/>
              <a:t>confirmed</a:t>
            </a:r>
            <a:r>
              <a:rPr lang="tr-TR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in </a:t>
            </a:r>
            <a:r>
              <a:rPr lang="en-US" dirty="0">
                <a:solidFill>
                  <a:srgbClr val="00B0F0"/>
                </a:solidFill>
              </a:rPr>
              <a:t>the brains of mice, rats, chicks and </a:t>
            </a:r>
            <a:r>
              <a:rPr lang="en-US" dirty="0" smtClean="0">
                <a:solidFill>
                  <a:srgbClr val="00B0F0"/>
                </a:solidFill>
              </a:rPr>
              <a:t>humans</a:t>
            </a:r>
            <a:endParaRPr lang="en-US" dirty="0"/>
          </a:p>
          <a:p>
            <a:pPr lvl="1"/>
            <a:r>
              <a:rPr lang="en-US" dirty="0"/>
              <a:t>when a </a:t>
            </a:r>
            <a:r>
              <a:rPr lang="en-US" dirty="0" smtClean="0"/>
              <a:t>specific</a:t>
            </a:r>
            <a:r>
              <a:rPr lang="tr-TR" dirty="0" smtClean="0"/>
              <a:t> </a:t>
            </a:r>
            <a:r>
              <a:rPr lang="en-US" dirty="0" smtClean="0"/>
              <a:t>antibody </a:t>
            </a:r>
            <a:r>
              <a:rPr lang="en-US" dirty="0"/>
              <a:t>against the VDR was developed </a:t>
            </a:r>
            <a:endParaRPr lang="tr-TR" dirty="0" smtClean="0"/>
          </a:p>
          <a:p>
            <a:pPr lvl="1"/>
            <a:r>
              <a:rPr lang="en-US" dirty="0" err="1" smtClean="0"/>
              <a:t>Eyles</a:t>
            </a:r>
            <a:r>
              <a:rPr lang="en-US" dirty="0" smtClean="0"/>
              <a:t> </a:t>
            </a:r>
            <a:r>
              <a:rPr lang="en-US" dirty="0"/>
              <a:t>et al., 2005; </a:t>
            </a:r>
            <a:r>
              <a:rPr lang="en-US" dirty="0" err="1" smtClean="0"/>
              <a:t>Prufer</a:t>
            </a:r>
            <a:r>
              <a:rPr lang="tr-TR" dirty="0" smtClean="0"/>
              <a:t> </a:t>
            </a:r>
            <a:r>
              <a:rPr lang="en-US" dirty="0" smtClean="0"/>
              <a:t>et </a:t>
            </a:r>
            <a:r>
              <a:rPr lang="en-US" dirty="0"/>
              <a:t>al., 1999; Sutherland et al., 1992; </a:t>
            </a:r>
            <a:r>
              <a:rPr lang="en-US" dirty="0" err="1"/>
              <a:t>Veenstra</a:t>
            </a:r>
            <a:r>
              <a:rPr lang="en-US" dirty="0"/>
              <a:t> et al., 1998; </a:t>
            </a:r>
            <a:r>
              <a:rPr lang="en-US" dirty="0" err="1" smtClean="0"/>
              <a:t>Walbert</a:t>
            </a:r>
            <a:r>
              <a:rPr lang="tr-TR" dirty="0" smtClean="0"/>
              <a:t> </a:t>
            </a:r>
            <a:r>
              <a:rPr lang="en-US" dirty="0" smtClean="0"/>
              <a:t>et </a:t>
            </a:r>
            <a:r>
              <a:rPr lang="en-US" dirty="0"/>
              <a:t>al., 2001; </a:t>
            </a:r>
            <a:r>
              <a:rPr lang="en-US" dirty="0" err="1"/>
              <a:t>Zanello</a:t>
            </a:r>
            <a:r>
              <a:rPr lang="en-US" dirty="0"/>
              <a:t> et al., </a:t>
            </a:r>
            <a:r>
              <a:rPr lang="en-US" dirty="0" smtClean="0"/>
              <a:t>1997.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In </a:t>
            </a:r>
            <a:r>
              <a:rPr lang="tr-TR" dirty="0"/>
              <a:t>the adult </a:t>
            </a:r>
            <a:r>
              <a:rPr lang="tr-TR" dirty="0" smtClean="0"/>
              <a:t>rodent </a:t>
            </a:r>
            <a:r>
              <a:rPr lang="en-US" dirty="0" smtClean="0"/>
              <a:t>brain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VDR is located within different cell types</a:t>
            </a:r>
            <a:r>
              <a:rPr lang="en-US" dirty="0"/>
              <a:t>, </a:t>
            </a:r>
            <a:r>
              <a:rPr lang="en-US" dirty="0" smtClean="0"/>
              <a:t>including</a:t>
            </a:r>
            <a:r>
              <a:rPr lang="tr-TR" dirty="0" smtClean="0"/>
              <a:t> </a:t>
            </a:r>
          </a:p>
          <a:p>
            <a:pPr lvl="1"/>
            <a:r>
              <a:rPr lang="fr-FR" dirty="0" err="1" smtClean="0"/>
              <a:t>neurons</a:t>
            </a:r>
            <a:r>
              <a:rPr lang="fr-FR" dirty="0"/>
              <a:t>, astrocytes (Brown et al., 2003; Cui et al., 2013; </a:t>
            </a:r>
            <a:r>
              <a:rPr lang="fr-FR" dirty="0" err="1"/>
              <a:t>Eyles</a:t>
            </a:r>
            <a:r>
              <a:rPr lang="fr-FR" dirty="0"/>
              <a:t> et al</a:t>
            </a:r>
            <a:r>
              <a:rPr lang="fr-FR" dirty="0" smtClean="0"/>
              <a:t>.,</a:t>
            </a:r>
            <a:r>
              <a:rPr lang="tr-TR" dirty="0" smtClean="0"/>
              <a:t> 2005</a:t>
            </a:r>
            <a:r>
              <a:rPr lang="tr-TR" dirty="0"/>
              <a:t>), </a:t>
            </a:r>
            <a:endParaRPr lang="tr-TR" dirty="0" smtClean="0"/>
          </a:p>
          <a:p>
            <a:pPr lvl="1"/>
            <a:r>
              <a:rPr lang="tr-TR" dirty="0" smtClean="0"/>
              <a:t>oligodendrocytes </a:t>
            </a:r>
            <a:r>
              <a:rPr lang="tr-TR" dirty="0"/>
              <a:t>(Baas et al., 2000) </a:t>
            </a:r>
            <a:endParaRPr lang="tr-TR" dirty="0" smtClean="0"/>
          </a:p>
          <a:p>
            <a:pPr lvl="1"/>
            <a:r>
              <a:rPr lang="tr-TR" dirty="0" smtClean="0"/>
              <a:t>in </a:t>
            </a:r>
            <a:r>
              <a:rPr lang="tr-TR" dirty="0"/>
              <a:t>multiple </a:t>
            </a:r>
            <a:r>
              <a:rPr lang="tr-TR" dirty="0" smtClean="0"/>
              <a:t>brain regions </a:t>
            </a:r>
            <a:r>
              <a:rPr lang="tr-TR" dirty="0"/>
              <a:t>(Prufer et al., 1999; Veenstra et al., 1998).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0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32" y="140609"/>
            <a:ext cx="8596668" cy="62402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Landel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(2018)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373" y="979328"/>
            <a:ext cx="7282736" cy="561625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C</a:t>
            </a:r>
            <a:r>
              <a:rPr lang="en-US" dirty="0" err="1" smtClean="0"/>
              <a:t>ompared</a:t>
            </a:r>
            <a:r>
              <a:rPr lang="en-US" dirty="0" smtClean="0"/>
              <a:t> </a:t>
            </a:r>
            <a:r>
              <a:rPr lang="en-US" dirty="0"/>
              <a:t>the transcript expression of</a:t>
            </a:r>
          </a:p>
          <a:p>
            <a:pPr lvl="1"/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Cyp27a1, Cyp27b1, Cyp24a1,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Pdia3</a:t>
            </a:r>
            <a:r>
              <a:rPr lang="en-US" dirty="0"/>
              <a:t>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purified cultures of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astrocytes, endothelial cells,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microglia,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oligodendrocytes</a:t>
            </a:r>
            <a:r>
              <a:rPr lang="en-US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O</a:t>
            </a:r>
            <a:r>
              <a:rPr lang="en-US" dirty="0" err="1" smtClean="0"/>
              <a:t>bserved</a:t>
            </a:r>
            <a:r>
              <a:rPr lang="en-US" dirty="0" smtClean="0"/>
              <a:t> </a:t>
            </a:r>
            <a:r>
              <a:rPr lang="en-US" dirty="0"/>
              <a:t>that </a:t>
            </a:r>
            <a:endParaRPr lang="tr-TR" dirty="0" smtClean="0"/>
          </a:p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ndothelial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</a:t>
            </a:r>
            <a:r>
              <a:rPr lang="en-US" dirty="0"/>
              <a:t>and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</a:t>
            </a:r>
            <a:r>
              <a:rPr lang="en-US" dirty="0"/>
              <a:t> can possibly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 the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cholecalciferol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25(OH)D3.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eurons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microglia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smtClean="0"/>
              <a:t>can m</a:t>
            </a:r>
            <a:r>
              <a:rPr lang="en-US" dirty="0" err="1" smtClean="0"/>
              <a:t>etabolise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25(OH)D3 </a:t>
            </a:r>
            <a:r>
              <a:rPr lang="en-US" dirty="0" smtClean="0"/>
              <a:t>into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1,25(OH)2D3</a:t>
            </a:r>
            <a:r>
              <a:rPr lang="en-US" dirty="0"/>
              <a:t>,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Alternatively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1,25(OH)2D3</a:t>
            </a:r>
            <a:r>
              <a:rPr lang="en-US" dirty="0" smtClean="0"/>
              <a:t> </a:t>
            </a:r>
            <a:r>
              <a:rPr lang="en-US" dirty="0"/>
              <a:t>can induce </a:t>
            </a:r>
            <a:r>
              <a:rPr lang="en-US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autocrine or paracrine rapid non-genomic actions </a:t>
            </a:r>
            <a:r>
              <a:rPr lang="en-US" dirty="0" smtClean="0"/>
              <a:t>via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PDIA3</a:t>
            </a:r>
            <a:r>
              <a:rPr lang="en-US" dirty="0" smtClean="0"/>
              <a:t> </a:t>
            </a:r>
            <a:r>
              <a:rPr lang="en-US" dirty="0"/>
              <a:t>whose transcript is abundantly expressed in all cerebral cell types.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Their </a:t>
            </a:r>
            <a:r>
              <a:rPr lang="en-US" dirty="0" smtClean="0"/>
              <a:t>data </a:t>
            </a:r>
            <a:r>
              <a:rPr lang="en-US" dirty="0"/>
              <a:t>indicate that, </a:t>
            </a:r>
            <a:endParaRPr lang="tr-TR" dirty="0" smtClean="0"/>
          </a:p>
          <a:p>
            <a:r>
              <a:rPr lang="en-US" dirty="0" smtClean="0"/>
              <a:t>within the</a:t>
            </a:r>
            <a:r>
              <a:rPr lang="tr-TR" dirty="0" smtClean="0"/>
              <a:t> </a:t>
            </a:r>
            <a:r>
              <a:rPr lang="en-US" dirty="0" smtClean="0"/>
              <a:t>brain</a:t>
            </a:r>
            <a:r>
              <a:rPr lang="en-US" dirty="0"/>
              <a:t>, </a:t>
            </a:r>
            <a:endParaRPr lang="tr-TR" dirty="0" smtClean="0"/>
          </a:p>
          <a:p>
            <a:r>
              <a:rPr lang="en-US" dirty="0" smtClean="0"/>
              <a:t>vitamin </a:t>
            </a:r>
            <a:r>
              <a:rPr lang="en-US" dirty="0"/>
              <a:t>D may trigger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auto-/paracrine non genomic actions</a:t>
            </a:r>
            <a:r>
              <a:rPr lang="en-US" dirty="0"/>
              <a:t>, in addition to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well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documented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steroid hormone</a:t>
            </a:r>
            <a:r>
              <a:rPr lang="en-US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089" y="0"/>
            <a:ext cx="4557025" cy="3358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7883" y="6596390"/>
            <a:ext cx="59210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/>
              <a:t>Landel</a:t>
            </a:r>
            <a:r>
              <a:rPr lang="tr-TR" sz="1100" i="1" dirty="0"/>
              <a:t> V. et al. </a:t>
            </a:r>
            <a:r>
              <a:rPr lang="en-US" sz="1100" i="1" dirty="0"/>
              <a:t>Journal of Steroid Biochemistry and Molecular Biology 177 (2018) 129–134</a:t>
            </a:r>
            <a:endParaRPr lang="tr-TR" sz="1100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82" y="3787454"/>
            <a:ext cx="4791757" cy="25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19" y="381238"/>
            <a:ext cx="5688329" cy="738767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subcellular location of VDR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41051" y="278803"/>
            <a:ext cx="2785211" cy="650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262" y="430512"/>
            <a:ext cx="2633604" cy="619671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64182" y="1436916"/>
            <a:ext cx="5798517" cy="4658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2014. Eyles D.W. et al. demonstrated </a:t>
            </a:r>
            <a:r>
              <a:rPr lang="en-US" dirty="0" smtClean="0"/>
              <a:t>that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r>
              <a:rPr lang="en-US" dirty="0" smtClean="0"/>
              <a:t>in all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embryonic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tissues </a:t>
            </a:r>
            <a:endParaRPr lang="tr-T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VDR distribution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mostly nuclear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smtClean="0"/>
              <a:t>however by</a:t>
            </a:r>
            <a:r>
              <a:rPr lang="tr-TR" dirty="0" smtClean="0"/>
              <a:t> </a:t>
            </a:r>
            <a:r>
              <a:rPr lang="en-US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adulthood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smtClean="0"/>
              <a:t>at least in the gut and kidney, </a:t>
            </a:r>
            <a:endParaRPr lang="tr-TR" dirty="0" smtClean="0"/>
          </a:p>
          <a:p>
            <a:pPr lvl="1"/>
            <a:r>
              <a:rPr lang="en-US" dirty="0" smtClean="0"/>
              <a:t>VDR</a:t>
            </a:r>
            <a:r>
              <a:rPr lang="tr-TR" dirty="0" smtClean="0"/>
              <a:t> </a:t>
            </a:r>
            <a:r>
              <a:rPr lang="en-US" dirty="0" smtClean="0"/>
              <a:t>presence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plasma membrane </a:t>
            </a:r>
            <a:r>
              <a:rPr lang="en-US" dirty="0" smtClean="0"/>
              <a:t>is more prominent </a:t>
            </a:r>
            <a:endParaRPr lang="tr-TR" dirty="0" smtClean="0"/>
          </a:p>
          <a:p>
            <a:pPr lvl="1"/>
            <a:r>
              <a:rPr lang="tr-TR" dirty="0" smtClean="0"/>
              <a:t>(indicating </a:t>
            </a:r>
            <a:r>
              <a:rPr lang="en-US" dirty="0" smtClean="0"/>
              <a:t>some change in VDR function with the maturation</a:t>
            </a:r>
            <a:r>
              <a:rPr lang="tr-TR" dirty="0" smtClean="0"/>
              <a:t> </a:t>
            </a:r>
            <a:r>
              <a:rPr lang="en-US" dirty="0" smtClean="0"/>
              <a:t>of these tissues</a:t>
            </a:r>
            <a:r>
              <a:rPr lang="tr-TR" dirty="0" smtClean="0"/>
              <a:t>?)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subcellular distribution</a:t>
            </a:r>
            <a:r>
              <a:rPr lang="tr-TR" dirty="0" smtClean="0"/>
              <a:t> </a:t>
            </a:r>
            <a:r>
              <a:rPr lang="en-US" dirty="0" smtClean="0"/>
              <a:t>of VDR in the embryo </a:t>
            </a:r>
            <a:endParaRPr lang="tr-TR" dirty="0" smtClean="0"/>
          </a:p>
          <a:p>
            <a:r>
              <a:rPr lang="en-US" dirty="0" smtClean="0"/>
              <a:t>did not appear to be altered by vitamin</a:t>
            </a:r>
            <a:r>
              <a:rPr lang="tr-TR" dirty="0" smtClean="0"/>
              <a:t> </a:t>
            </a:r>
            <a:r>
              <a:rPr lang="en-US" dirty="0" smtClean="0"/>
              <a:t>D deficiency </a:t>
            </a:r>
            <a:endParaRPr lang="tr-TR" dirty="0" smtClean="0"/>
          </a:p>
          <a:p>
            <a:pPr lvl="1"/>
            <a:r>
              <a:rPr lang="en-US" dirty="0" smtClean="0"/>
              <a:t>indicating that perhaps there are other mechanisms</a:t>
            </a:r>
            <a:r>
              <a:rPr lang="tr-TR" dirty="0" smtClean="0"/>
              <a:t> </a:t>
            </a:r>
            <a:r>
              <a:rPr lang="en-US" dirty="0" smtClean="0"/>
              <a:t>at play in vivo to stabilize this receptor in the absence</a:t>
            </a:r>
            <a:r>
              <a:rPr lang="tr-TR" dirty="0" smtClean="0"/>
              <a:t> </a:t>
            </a:r>
            <a:r>
              <a:rPr lang="en-US" dirty="0" smtClean="0"/>
              <a:t>of its ligand.</a:t>
            </a:r>
            <a:endParaRPr lang="tr-T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24675" y="6538123"/>
            <a:ext cx="3500568" cy="35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200" b="1" i="1" dirty="0" smtClean="0"/>
              <a:t>Eyles D.W. et al. Neuroscience 268 (2014) 1–9</a:t>
            </a:r>
          </a:p>
        </p:txBody>
      </p:sp>
      <p:sp>
        <p:nvSpPr>
          <p:cNvPr id="9" name="Rectangle 8"/>
          <p:cNvSpPr/>
          <p:nvPr/>
        </p:nvSpPr>
        <p:spPr>
          <a:xfrm>
            <a:off x="7221990" y="-12308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i="1" dirty="0" smtClean="0"/>
              <a:t>Embryonic</a:t>
            </a:r>
            <a:endParaRPr lang="tr-TR" sz="16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10230781" y="1216"/>
            <a:ext cx="702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i="1" dirty="0" smtClean="0"/>
              <a:t>Adult</a:t>
            </a:r>
            <a:endParaRPr lang="tr-TR" sz="1600" b="1" i="1" dirty="0"/>
          </a:p>
        </p:txBody>
      </p:sp>
    </p:spTree>
    <p:extLst>
      <p:ext uri="{BB962C8B-B14F-4D97-AF65-F5344CB8AC3E}">
        <p14:creationId xmlns:p14="http://schemas.microsoft.com/office/powerpoint/2010/main" val="41324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begining...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70957"/>
            <a:ext cx="9288537" cy="4962501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Last decade gave us the opportunity to investigate the role of vitamin D and its receptor in development and disorders  of central nervous system.</a:t>
            </a:r>
          </a:p>
          <a:p>
            <a:endParaRPr lang="tr-TR" dirty="0" smtClean="0"/>
          </a:p>
          <a:p>
            <a:r>
              <a:rPr lang="tr-TR" dirty="0" smtClean="0"/>
              <a:t>Yet still the debate is going on validaiting the action of vitamin D and vitamin D receptor in brain</a:t>
            </a:r>
          </a:p>
          <a:p>
            <a:endParaRPr lang="tr-TR" dirty="0" smtClean="0"/>
          </a:p>
          <a:p>
            <a:r>
              <a:rPr lang="tr-TR" dirty="0" smtClean="0"/>
              <a:t>The aim of this talk is</a:t>
            </a:r>
          </a:p>
          <a:p>
            <a:endParaRPr lang="tr-TR" dirty="0" smtClean="0"/>
          </a:p>
          <a:p>
            <a:r>
              <a:rPr lang="tr-TR" dirty="0" smtClean="0"/>
              <a:t>To draw a picture of </a:t>
            </a:r>
          </a:p>
          <a:p>
            <a:endParaRPr lang="tr-TR" dirty="0" smtClean="0"/>
          </a:p>
          <a:p>
            <a:pPr>
              <a:buFont typeface="+mj-lt"/>
              <a:buAutoNum type="arabicPeriod"/>
            </a:pPr>
            <a:r>
              <a:rPr lang="tr-TR" sz="2600" b="1" dirty="0"/>
              <a:t>What we have </a:t>
            </a:r>
            <a:r>
              <a:rPr lang="tr-TR" sz="2600" b="1" dirty="0" smtClean="0"/>
              <a:t>asked?</a:t>
            </a:r>
            <a:endParaRPr lang="tr-TR" sz="2600" b="1" dirty="0"/>
          </a:p>
          <a:p>
            <a:pPr>
              <a:buFont typeface="+mj-lt"/>
              <a:buAutoNum type="arabicPeriod"/>
            </a:pPr>
            <a:r>
              <a:rPr lang="tr-TR" sz="2600" b="1" dirty="0" smtClean="0"/>
              <a:t>What we have proved?</a:t>
            </a:r>
          </a:p>
          <a:p>
            <a:pPr>
              <a:buFont typeface="+mj-lt"/>
              <a:buAutoNum type="arabicPeriod"/>
            </a:pPr>
            <a:r>
              <a:rPr lang="tr-TR" sz="2600" b="1" dirty="0" smtClean="0"/>
              <a:t>What </a:t>
            </a:r>
            <a:r>
              <a:rPr lang="tr-TR" sz="2600" b="1" dirty="0"/>
              <a:t>we have </a:t>
            </a:r>
            <a:r>
              <a:rPr lang="tr-TR" sz="2600" b="1" dirty="0" smtClean="0"/>
              <a:t>learned?</a:t>
            </a:r>
          </a:p>
          <a:p>
            <a:pPr>
              <a:buFont typeface="+mj-lt"/>
              <a:buAutoNum type="arabicPeriod"/>
            </a:pPr>
            <a:r>
              <a:rPr lang="tr-TR" sz="2600" b="1" dirty="0" smtClean="0"/>
              <a:t>What still remains to be discovered? </a:t>
            </a:r>
            <a:r>
              <a:rPr lang="tr-TR" sz="2600" b="1" dirty="0" smtClean="0">
                <a:sym typeface="Wingdings" panose="05000000000000000000" pitchFamily="2" charset="2"/>
              </a:rPr>
              <a:t> a lot...</a:t>
            </a:r>
            <a:endParaRPr lang="tr-TR" sz="2600" b="1" dirty="0" smtClean="0"/>
          </a:p>
          <a:p>
            <a:r>
              <a:rPr lang="tr-TR" dirty="0" smtClean="0"/>
              <a:t>in vitamin D basis of neurodegeneration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1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9" y="1099457"/>
            <a:ext cx="9824357" cy="100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Subsection conclusion: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548" y="2340429"/>
            <a:ext cx="9321388" cy="405492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The location of VDR and PDIA3 is well established in </a:t>
            </a:r>
            <a:r>
              <a:rPr lang="tr-TR" sz="2400" dirty="0"/>
              <a:t>CNS,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/>
              <a:t>The location </a:t>
            </a:r>
            <a:r>
              <a:rPr lang="tr-TR" sz="2400" dirty="0" smtClean="0"/>
              <a:t>and action of vitamin D metabolism related enzymes including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Cyp27a1, Cyp27b1, Cyp24a1</a:t>
            </a:r>
            <a:r>
              <a:rPr lang="tr-TR" sz="2400" dirty="0" smtClean="0"/>
              <a:t> are demonstrated in major cell types of CNS</a:t>
            </a:r>
          </a:p>
          <a:p>
            <a:endParaRPr lang="tr-TR" sz="2400" dirty="0" smtClean="0"/>
          </a:p>
          <a:p>
            <a:r>
              <a:rPr lang="tr-TR" sz="2400" dirty="0" smtClean="0"/>
              <a:t>Vitamin </a:t>
            </a:r>
            <a:r>
              <a:rPr lang="tr-TR" sz="2400" dirty="0"/>
              <a:t>D </a:t>
            </a:r>
            <a:r>
              <a:rPr lang="tr-TR" sz="2400" dirty="0" smtClean="0"/>
              <a:t>has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auto-/paracrine non genomic actions</a:t>
            </a:r>
            <a:r>
              <a:rPr lang="en-US" sz="2400" dirty="0"/>
              <a:t>, in addition to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well documented</a:t>
            </a:r>
            <a:r>
              <a:rPr lang="tr-T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as a steroid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</a:t>
            </a:r>
            <a:r>
              <a:rPr lang="tr-T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CNS</a:t>
            </a: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72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2432958"/>
            <a:ext cx="7194831" cy="1320800"/>
          </a:xfrm>
        </p:spPr>
        <p:txBody>
          <a:bodyPr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and animal models of neurodegeneration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76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329" y="0"/>
            <a:ext cx="5605234" cy="5457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29" y="5457123"/>
            <a:ext cx="3067989" cy="126089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774" y="1453818"/>
            <a:ext cx="4368799" cy="323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8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/>
          </p:nvPr>
        </p:nvGraphicFramePr>
        <p:xfrm>
          <a:off x="-788913" y="4585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/>
          </p:nvPr>
        </p:nvGraphicFramePr>
        <p:xfrm>
          <a:off x="4322182" y="5306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76584" y="5680010"/>
            <a:ext cx="1675051" cy="112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1785" y="5878876"/>
            <a:ext cx="1632437" cy="96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942" y="5959549"/>
            <a:ext cx="2177456" cy="89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020208" y="6159583"/>
            <a:ext cx="1960084" cy="617001"/>
            <a:chOff x="8564525" y="2379900"/>
            <a:chExt cx="3335806" cy="891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64525" y="2379900"/>
              <a:ext cx="1173465" cy="3267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564525" y="2706600"/>
              <a:ext cx="3335806" cy="5643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0331049" y="6033386"/>
            <a:ext cx="1731366" cy="712368"/>
            <a:chOff x="8564525" y="3519492"/>
            <a:chExt cx="3164401" cy="9966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564525" y="3519492"/>
              <a:ext cx="1226205" cy="353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8564525" y="3872592"/>
              <a:ext cx="3164401" cy="643500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380" y="6047812"/>
            <a:ext cx="1758127" cy="76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63" y="0"/>
            <a:ext cx="3449037" cy="9358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8" y="0"/>
            <a:ext cx="6864101" cy="6858000"/>
          </a:xfrm>
        </p:spPr>
      </p:pic>
      <p:sp>
        <p:nvSpPr>
          <p:cNvPr id="7" name="Rectangle 6"/>
          <p:cNvSpPr/>
          <p:nvPr/>
        </p:nvSpPr>
        <p:spPr>
          <a:xfrm>
            <a:off x="7161088" y="935889"/>
            <a:ext cx="4299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T</a:t>
            </a:r>
            <a:r>
              <a:rPr lang="en-US" sz="1200" dirty="0" smtClean="0"/>
              <a:t>he </a:t>
            </a:r>
            <a:r>
              <a:rPr lang="en-US" sz="1200" dirty="0"/>
              <a:t>corrected total cell fluorescence (CTCF) </a:t>
            </a:r>
            <a:r>
              <a:rPr lang="en-US" sz="1200" dirty="0" smtClean="0"/>
              <a:t>was</a:t>
            </a:r>
            <a:r>
              <a:rPr lang="tr-TR" sz="1200" dirty="0" smtClean="0"/>
              <a:t> </a:t>
            </a:r>
            <a:r>
              <a:rPr lang="en-US" sz="1200" dirty="0" smtClean="0"/>
              <a:t>determined </a:t>
            </a:r>
            <a:r>
              <a:rPr lang="en-US" sz="1200" dirty="0"/>
              <a:t>and calculated as </a:t>
            </a:r>
            <a:endParaRPr lang="tr-TR" sz="1200" dirty="0" smtClean="0"/>
          </a:p>
          <a:p>
            <a:r>
              <a:rPr lang="en-US" sz="800" dirty="0" smtClean="0"/>
              <a:t>CTCF </a:t>
            </a:r>
            <a:r>
              <a:rPr lang="en-US" sz="800" dirty="0"/>
              <a:t>= integrated density − (area of</a:t>
            </a:r>
          </a:p>
          <a:p>
            <a:r>
              <a:rPr lang="en-US" sz="800" dirty="0"/>
              <a:t>selected cell × mean fluorescence of background readings)</a:t>
            </a:r>
            <a:endParaRPr lang="tr-TR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161088" y="1689562"/>
          <a:ext cx="4864814" cy="1162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2407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2432407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278644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24h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induction in amyloid beta 1-42 levels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171473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189% induction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 smtClean="0"/>
                        <a:t>205% induction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  <a:tr h="278644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+ 1,25MARRS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163% induction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68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161087" y="2852126"/>
          <a:ext cx="4173607" cy="1312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9803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753804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443770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24h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cells that express amyloid beta 1-42 higher than the cuttoff value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260196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76% of the cells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260196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83%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  <a:tr h="316979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+ 1,25MARRS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68%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68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161085" y="4164999"/>
          <a:ext cx="4864816" cy="118660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32408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2432408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267535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48h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induction in amyloid beta 1-42 levels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205279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136% induction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267535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 smtClean="0"/>
                        <a:t>172% induction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  <a:tr h="370433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+ 1,25MARRS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136% induction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689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161085" y="5353659"/>
          <a:ext cx="4173609" cy="141180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19806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753803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561865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48h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cells that express amyloid beta 1-42 higher than the cuttoff value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182602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59% of the cells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273023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74%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  <a:tr h="363560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VDR siRNA + 1,25MARRS (PDIA3) siRNA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63%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7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87"/>
            <a:ext cx="8520905" cy="5938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375" y="-940"/>
            <a:ext cx="3562626" cy="9667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02557" y="965771"/>
            <a:ext cx="32363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corrected total cell fluorescence (CTCF) </a:t>
            </a:r>
            <a:r>
              <a:rPr lang="en-US" sz="1200" dirty="0" smtClean="0"/>
              <a:t>was</a:t>
            </a:r>
            <a:r>
              <a:rPr lang="tr-TR" sz="1200" dirty="0" smtClean="0"/>
              <a:t> </a:t>
            </a:r>
            <a:r>
              <a:rPr lang="en-US" sz="1200" dirty="0" smtClean="0"/>
              <a:t>determined </a:t>
            </a:r>
            <a:r>
              <a:rPr lang="en-US" sz="1200" dirty="0"/>
              <a:t>and calculated as </a:t>
            </a:r>
            <a:endParaRPr lang="tr-TR" sz="1200" dirty="0" smtClean="0"/>
          </a:p>
          <a:p>
            <a:r>
              <a:rPr lang="en-US" sz="800" dirty="0" smtClean="0"/>
              <a:t>CTCF </a:t>
            </a:r>
            <a:r>
              <a:rPr lang="en-US" sz="800" dirty="0"/>
              <a:t>= integrated density − (area of</a:t>
            </a:r>
          </a:p>
          <a:p>
            <a:r>
              <a:rPr lang="en-US" sz="800" dirty="0"/>
              <a:t>selected cell × mean fluorescence of background readings)</a:t>
            </a:r>
            <a:endParaRPr lang="tr-TR" sz="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975905" y="2106367"/>
          <a:ext cx="3056562" cy="11277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8281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528281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327982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24h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reduction in amyloid beta 1-42 levels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327982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-7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27% reduction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327982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-8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 smtClean="0"/>
                        <a:t>50% reduction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975905" y="3234127"/>
          <a:ext cx="3216096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09956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706140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408912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24h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cells that express amyloid beta 1-42 lower than the cuttoff value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-7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79% of the cells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320630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-8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95%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975905" y="4413765"/>
          <a:ext cx="3056562" cy="11277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28281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528281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383583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48h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reduction in amyloid beta 1-42 levels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-7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17% reduction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311128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-8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800" dirty="0" smtClean="0"/>
                        <a:t>21% reduction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975905" y="5541525"/>
          <a:ext cx="3190412" cy="11277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499355">
                  <a:extLst>
                    <a:ext uri="{9D8B030D-6E8A-4147-A177-3AD203B41FA5}">
                      <a16:colId xmlns:a16="http://schemas.microsoft.com/office/drawing/2014/main" val="3169722033"/>
                    </a:ext>
                  </a:extLst>
                </a:gridCol>
                <a:gridCol w="1691057">
                  <a:extLst>
                    <a:ext uri="{9D8B030D-6E8A-4147-A177-3AD203B41FA5}">
                      <a16:colId xmlns:a16="http://schemas.microsoft.com/office/drawing/2014/main" val="1695547379"/>
                    </a:ext>
                  </a:extLst>
                </a:gridCol>
              </a:tblGrid>
              <a:tr h="381698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Groups in 48h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The percentage of cells that express amyloid beta 1-42 lower than the cuttoff value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713724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-7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75% of the cells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13005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10</a:t>
                      </a:r>
                      <a:r>
                        <a:rPr lang="tr-TR" sz="800" baseline="30000" dirty="0" smtClean="0"/>
                        <a:t>-8</a:t>
                      </a:r>
                      <a:r>
                        <a:rPr lang="tr-TR" sz="800" dirty="0" smtClean="0"/>
                        <a:t>M 1,25(OH)</a:t>
                      </a:r>
                      <a:r>
                        <a:rPr lang="tr-TR" sz="800" baseline="-25000" dirty="0" smtClean="0"/>
                        <a:t>2</a:t>
                      </a:r>
                      <a:r>
                        <a:rPr lang="tr-TR" sz="800" dirty="0" smtClean="0"/>
                        <a:t>D</a:t>
                      </a:r>
                      <a:r>
                        <a:rPr lang="tr-TR" sz="800" baseline="-25000" dirty="0" smtClean="0"/>
                        <a:t>3</a:t>
                      </a:r>
                      <a:r>
                        <a:rPr lang="tr-TR" sz="800" dirty="0" smtClean="0"/>
                        <a:t> treated neurons</a:t>
                      </a:r>
                      <a:endParaRPr lang="tr-T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800" dirty="0" smtClean="0"/>
                        <a:t>79% of the cells </a:t>
                      </a:r>
                      <a:endParaRPr lang="tr-T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01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4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51"/>
          <p:cNvSpPr/>
          <p:nvPr/>
        </p:nvSpPr>
        <p:spPr>
          <a:xfrm>
            <a:off x="6759320" y="1073658"/>
            <a:ext cx="4360299" cy="4643542"/>
          </a:xfrm>
          <a:custGeom>
            <a:avLst/>
            <a:gdLst>
              <a:gd name="connsiteX0" fmla="*/ 1637864 w 4200236"/>
              <a:gd name="connsiteY0" fmla="*/ 0 h 4558151"/>
              <a:gd name="connsiteX1" fmla="*/ 4165872 w 4200236"/>
              <a:gd name="connsiteY1" fmla="*/ 2611441 h 4558151"/>
              <a:gd name="connsiteX2" fmla="*/ 0 w 4200236"/>
              <a:gd name="connsiteY2" fmla="*/ 4558151 h 4558151"/>
              <a:gd name="connsiteX3" fmla="*/ 0 w 4200236"/>
              <a:gd name="connsiteY3" fmla="*/ 4558151 h 4558151"/>
              <a:gd name="connsiteX4" fmla="*/ 0 w 4200236"/>
              <a:gd name="connsiteY4" fmla="*/ 4558151 h 455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236" h="4558151">
                <a:moveTo>
                  <a:pt x="1637864" y="0"/>
                </a:moveTo>
                <a:cubicBezTo>
                  <a:pt x="3038356" y="925874"/>
                  <a:pt x="4438849" y="1851749"/>
                  <a:pt x="4165872" y="2611441"/>
                </a:cubicBezTo>
                <a:cubicBezTo>
                  <a:pt x="3892895" y="3371133"/>
                  <a:pt x="0" y="4558151"/>
                  <a:pt x="0" y="4558151"/>
                </a:cubicBezTo>
                <a:lnTo>
                  <a:pt x="0" y="4558151"/>
                </a:lnTo>
                <a:lnTo>
                  <a:pt x="0" y="4558151"/>
                </a:lnTo>
              </a:path>
            </a:pathLst>
          </a:custGeom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698617" y="1227872"/>
            <a:ext cx="4107615" cy="4489328"/>
          </a:xfrm>
          <a:custGeom>
            <a:avLst/>
            <a:gdLst>
              <a:gd name="connsiteX0" fmla="*/ 2219843 w 3798365"/>
              <a:gd name="connsiteY0" fmla="*/ 0 h 4522541"/>
              <a:gd name="connsiteX1" fmla="*/ 36025 w 3798365"/>
              <a:gd name="connsiteY1" fmla="*/ 2753883 h 4522541"/>
              <a:gd name="connsiteX2" fmla="*/ 3798365 w 3798365"/>
              <a:gd name="connsiteY2" fmla="*/ 4522541 h 452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8365" h="4522541">
                <a:moveTo>
                  <a:pt x="2219843" y="0"/>
                </a:moveTo>
                <a:cubicBezTo>
                  <a:pt x="996390" y="1000063"/>
                  <a:pt x="-227062" y="2000126"/>
                  <a:pt x="36025" y="2753883"/>
                </a:cubicBezTo>
                <a:cubicBezTo>
                  <a:pt x="299112" y="3507640"/>
                  <a:pt x="3798365" y="4522541"/>
                  <a:pt x="3798365" y="4522541"/>
                </a:cubicBezTo>
              </a:path>
            </a:pathLst>
          </a:custGeom>
          <a:ln w="57150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14622" y="700346"/>
            <a:ext cx="1056305" cy="771562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VDR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50963" y="178054"/>
            <a:ext cx="1210596" cy="74782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Vitamin D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57397" y="724082"/>
            <a:ext cx="1087983" cy="7122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MARRS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4505218" y="4140484"/>
            <a:ext cx="2578814" cy="597159"/>
          </a:xfrm>
          <a:prstGeom prst="round1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APP PROCESSING</a:t>
            </a:r>
            <a:endParaRPr lang="tr-TR" dirty="0"/>
          </a:p>
        </p:txBody>
      </p:sp>
      <p:sp>
        <p:nvSpPr>
          <p:cNvPr id="5" name="Rounded Rectangle 4"/>
          <p:cNvSpPr/>
          <p:nvPr/>
        </p:nvSpPr>
        <p:spPr>
          <a:xfrm>
            <a:off x="2242124" y="3230165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ADAM10</a:t>
            </a:r>
            <a:endParaRPr lang="tr-TR" sz="1200" dirty="0"/>
          </a:p>
        </p:txBody>
      </p:sp>
      <p:sp>
        <p:nvSpPr>
          <p:cNvPr id="6" name="Rounded Rectangle 5"/>
          <p:cNvSpPr/>
          <p:nvPr/>
        </p:nvSpPr>
        <p:spPr>
          <a:xfrm>
            <a:off x="3459432" y="3225028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BACE1</a:t>
            </a:r>
            <a:endParaRPr lang="tr-TR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4703741" y="3234985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APP</a:t>
            </a:r>
            <a:endParaRPr lang="tr-TR" dirty="0"/>
          </a:p>
        </p:txBody>
      </p:sp>
      <p:sp>
        <p:nvSpPr>
          <p:cNvPr id="9" name="Rounded Rectangle 8"/>
          <p:cNvSpPr/>
          <p:nvPr/>
        </p:nvSpPr>
        <p:spPr>
          <a:xfrm>
            <a:off x="5971788" y="3233073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 smtClean="0"/>
              <a:t>NICASTRIN</a:t>
            </a:r>
            <a:endParaRPr lang="tr-TR" sz="1050" dirty="0"/>
          </a:p>
        </p:txBody>
      </p:sp>
      <p:sp>
        <p:nvSpPr>
          <p:cNvPr id="10" name="Rounded Rectangle 9"/>
          <p:cNvSpPr/>
          <p:nvPr/>
        </p:nvSpPr>
        <p:spPr>
          <a:xfrm>
            <a:off x="7216098" y="3231162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PS1</a:t>
            </a:r>
            <a:endParaRPr lang="tr-TR" dirty="0"/>
          </a:p>
        </p:txBody>
      </p:sp>
      <p:sp>
        <p:nvSpPr>
          <p:cNvPr id="11" name="Rounded Rectangle 10"/>
          <p:cNvSpPr/>
          <p:nvPr/>
        </p:nvSpPr>
        <p:spPr>
          <a:xfrm>
            <a:off x="8448539" y="3229250"/>
            <a:ext cx="914400" cy="5239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PS2</a:t>
            </a:r>
            <a:endParaRPr lang="tr-TR" dirty="0"/>
          </a:p>
        </p:txBody>
      </p: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>
          <a:xfrm>
            <a:off x="2699324" y="3754147"/>
            <a:ext cx="3095301" cy="386337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7" idx="0"/>
          </p:cNvCxnSpPr>
          <p:nvPr/>
        </p:nvCxnSpPr>
        <p:spPr>
          <a:xfrm>
            <a:off x="3916632" y="3749010"/>
            <a:ext cx="1877993" cy="391474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7" idx="0"/>
          </p:cNvCxnSpPr>
          <p:nvPr/>
        </p:nvCxnSpPr>
        <p:spPr>
          <a:xfrm>
            <a:off x="5160941" y="3758967"/>
            <a:ext cx="633684" cy="381517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0"/>
            <a:endCxn id="9" idx="2"/>
          </p:cNvCxnSpPr>
          <p:nvPr/>
        </p:nvCxnSpPr>
        <p:spPr>
          <a:xfrm flipV="1">
            <a:off x="5794625" y="3757055"/>
            <a:ext cx="634363" cy="383429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0" idx="2"/>
            <a:endCxn id="7" idx="0"/>
          </p:cNvCxnSpPr>
          <p:nvPr/>
        </p:nvCxnSpPr>
        <p:spPr>
          <a:xfrm flipH="1">
            <a:off x="5794625" y="3755144"/>
            <a:ext cx="1878673" cy="385340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2"/>
            <a:endCxn id="7" idx="0"/>
          </p:cNvCxnSpPr>
          <p:nvPr/>
        </p:nvCxnSpPr>
        <p:spPr>
          <a:xfrm flipH="1">
            <a:off x="5794625" y="3753232"/>
            <a:ext cx="3111114" cy="387252"/>
          </a:xfrm>
          <a:prstGeom prst="line">
            <a:avLst/>
          </a:prstGeom>
          <a:ln w="190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Diamond 26"/>
          <p:cNvSpPr/>
          <p:nvPr/>
        </p:nvSpPr>
        <p:spPr>
          <a:xfrm>
            <a:off x="4879126" y="5071393"/>
            <a:ext cx="1840727" cy="1277956"/>
          </a:xfrm>
          <a:prstGeom prst="diamond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AMYLOID </a:t>
            </a:r>
            <a:r>
              <a:rPr lang="en-US" sz="1200" b="1" dirty="0" smtClean="0"/>
              <a:t>BETA</a:t>
            </a:r>
            <a:r>
              <a:rPr lang="tr-TR" sz="1200" b="1" dirty="0" smtClean="0"/>
              <a:t> 1-42</a:t>
            </a:r>
            <a:endParaRPr lang="en-US" sz="1200" b="1" dirty="0"/>
          </a:p>
        </p:txBody>
      </p:sp>
      <p:cxnSp>
        <p:nvCxnSpPr>
          <p:cNvPr id="29" name="Straight Arrow Connector 28"/>
          <p:cNvCxnSpPr>
            <a:stCxn id="7" idx="2"/>
            <a:endCxn id="27" idx="0"/>
          </p:cNvCxnSpPr>
          <p:nvPr/>
        </p:nvCxnSpPr>
        <p:spPr>
          <a:xfrm>
            <a:off x="5794625" y="4737643"/>
            <a:ext cx="4865" cy="333750"/>
          </a:xfrm>
          <a:prstGeom prst="straightConnector1">
            <a:avLst/>
          </a:prstGeom>
          <a:ln w="38100" cmpd="sng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415276" y="1433402"/>
            <a:ext cx="711654" cy="1681907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303202" y="3092522"/>
            <a:ext cx="213756" cy="56452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" idx="1"/>
          </p:cNvCxnSpPr>
          <p:nvPr/>
        </p:nvCxnSpPr>
        <p:spPr>
          <a:xfrm flipH="1">
            <a:off x="3131310" y="1080188"/>
            <a:ext cx="4326087" cy="2102927"/>
          </a:xfrm>
          <a:prstGeom prst="straightConnector1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23259" y="3121414"/>
            <a:ext cx="180068" cy="85146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82546" y="1471903"/>
            <a:ext cx="261109" cy="1665177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3539940" y="3128078"/>
            <a:ext cx="237371" cy="47481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" idx="2"/>
          </p:cNvCxnSpPr>
          <p:nvPr/>
        </p:nvCxnSpPr>
        <p:spPr>
          <a:xfrm>
            <a:off x="3542775" y="1471908"/>
            <a:ext cx="1240132" cy="1676668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684532" y="3115609"/>
            <a:ext cx="206334" cy="111454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3774209" y="1471903"/>
            <a:ext cx="2270610" cy="1676343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938447" y="3117812"/>
            <a:ext cx="212744" cy="86632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041525" y="1258241"/>
            <a:ext cx="3247045" cy="1898714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191728" y="3122329"/>
            <a:ext cx="193684" cy="91984"/>
          </a:xfrm>
          <a:prstGeom prst="line">
            <a:avLst/>
          </a:prstGeom>
          <a:ln w="28575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710905" y="771694"/>
            <a:ext cx="2439322" cy="2396757"/>
          </a:xfrm>
          <a:prstGeom prst="straightConnector1">
            <a:avLst/>
          </a:prstGeom>
          <a:ln w="28575" cmpd="sng"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4302183" y="1318299"/>
            <a:ext cx="3357210" cy="1828367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26855" y="3089209"/>
            <a:ext cx="156559" cy="107363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5545018" y="1448163"/>
            <a:ext cx="2300114" cy="1725442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453135" y="3122329"/>
            <a:ext cx="172751" cy="97497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" idx="2"/>
          </p:cNvCxnSpPr>
          <p:nvPr/>
        </p:nvCxnSpPr>
        <p:spPr>
          <a:xfrm flipH="1">
            <a:off x="6780055" y="1436293"/>
            <a:ext cx="1221334" cy="1719082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674212" y="3129957"/>
            <a:ext cx="249240" cy="83091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7967147" y="1436293"/>
            <a:ext cx="328992" cy="1723304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832605" y="3154620"/>
            <a:ext cx="238030" cy="11870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8462298" y="1436293"/>
            <a:ext cx="498335" cy="1700787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8841168" y="3137080"/>
            <a:ext cx="217956" cy="15015"/>
          </a:xfrm>
          <a:prstGeom prst="line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982442" y="911212"/>
            <a:ext cx="1556649" cy="2257193"/>
          </a:xfrm>
          <a:prstGeom prst="straightConnector1">
            <a:avLst/>
          </a:prstGeom>
          <a:ln w="28575" cmpd="sng"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915725" y="3086867"/>
            <a:ext cx="166182" cy="104378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124188" y="925875"/>
            <a:ext cx="1535203" cy="2229500"/>
          </a:xfrm>
          <a:prstGeom prst="straightConnector1">
            <a:avLst/>
          </a:prstGeom>
          <a:ln w="28575" cmpd="sng">
            <a:solidFill>
              <a:srgbClr val="66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898685" y="937745"/>
            <a:ext cx="491080" cy="2214073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295154" y="3148246"/>
            <a:ext cx="213634" cy="0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3" idx="2"/>
          </p:cNvCxnSpPr>
          <p:nvPr/>
        </p:nvCxnSpPr>
        <p:spPr>
          <a:xfrm flipH="1">
            <a:off x="5179953" y="925876"/>
            <a:ext cx="576308" cy="2242592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74508" y="3173887"/>
            <a:ext cx="213445" cy="24788"/>
          </a:xfrm>
          <a:prstGeom prst="line">
            <a:avLst/>
          </a:prstGeom>
          <a:ln w="28575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4806232" y="5529987"/>
            <a:ext cx="33428" cy="334897"/>
          </a:xfrm>
          <a:prstGeom prst="line">
            <a:avLst/>
          </a:prstGeom>
          <a:ln w="57150" cmpd="sng">
            <a:solidFill>
              <a:srgbClr val="FF99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759320" y="5529987"/>
            <a:ext cx="20735" cy="350862"/>
          </a:xfrm>
          <a:prstGeom prst="line">
            <a:avLst/>
          </a:prstGeom>
          <a:ln w="5715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Freeform 154"/>
          <p:cNvSpPr/>
          <p:nvPr/>
        </p:nvSpPr>
        <p:spPr>
          <a:xfrm flipH="1">
            <a:off x="320449" y="385281"/>
            <a:ext cx="4935719" cy="5964068"/>
          </a:xfrm>
          <a:custGeom>
            <a:avLst/>
            <a:gdLst>
              <a:gd name="connsiteX0" fmla="*/ 106817 w 5370265"/>
              <a:gd name="connsiteY0" fmla="*/ 168338 h 6047269"/>
              <a:gd name="connsiteX1" fmla="*/ 4343901 w 5370265"/>
              <a:gd name="connsiteY1" fmla="*/ 441352 h 6047269"/>
              <a:gd name="connsiteX2" fmla="*/ 5281519 w 5370265"/>
              <a:gd name="connsiteY2" fmla="*/ 3954927 h 6047269"/>
              <a:gd name="connsiteX3" fmla="*/ 2741642 w 5370265"/>
              <a:gd name="connsiteY3" fmla="*/ 5913508 h 6047269"/>
              <a:gd name="connsiteX4" fmla="*/ 0 w 5370265"/>
              <a:gd name="connsiteY4" fmla="*/ 5877897 h 6047269"/>
              <a:gd name="connsiteX5" fmla="*/ 0 w 5370265"/>
              <a:gd name="connsiteY5" fmla="*/ 5877897 h 604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0265" h="6047269">
                <a:moveTo>
                  <a:pt x="106817" y="168338"/>
                </a:moveTo>
                <a:cubicBezTo>
                  <a:pt x="1794134" y="-10704"/>
                  <a:pt x="3481451" y="-189746"/>
                  <a:pt x="4343901" y="441352"/>
                </a:cubicBezTo>
                <a:cubicBezTo>
                  <a:pt x="5206351" y="1072450"/>
                  <a:pt x="5548562" y="3042901"/>
                  <a:pt x="5281519" y="3954927"/>
                </a:cubicBezTo>
                <a:cubicBezTo>
                  <a:pt x="5014476" y="4866953"/>
                  <a:pt x="3621895" y="5593013"/>
                  <a:pt x="2741642" y="5913508"/>
                </a:cubicBezTo>
                <a:cubicBezTo>
                  <a:pt x="1861389" y="6234003"/>
                  <a:pt x="0" y="5877897"/>
                  <a:pt x="0" y="5877897"/>
                </a:cubicBezTo>
                <a:lnTo>
                  <a:pt x="0" y="5877897"/>
                </a:lnTo>
              </a:path>
            </a:pathLst>
          </a:custGeom>
          <a:ln w="57150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5113603" y="6041715"/>
            <a:ext cx="316916" cy="225661"/>
          </a:xfrm>
          <a:prstGeom prst="line">
            <a:avLst/>
          </a:prstGeom>
          <a:ln w="57150" cmpd="sng">
            <a:solidFill>
              <a:srgbClr val="66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520740" y="785462"/>
            <a:ext cx="3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531017" y="575353"/>
            <a:ext cx="360000" cy="51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525875" y="996593"/>
            <a:ext cx="359595" cy="102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875201" y="925875"/>
            <a:ext cx="0" cy="154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64925" y="446606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induction</a:t>
            </a:r>
            <a:endParaRPr lang="tr-TR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10860772" y="648399"/>
            <a:ext cx="8691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/>
              <a:t>suppression</a:t>
            </a:r>
            <a:endParaRPr lang="tr-TR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10885470" y="862528"/>
            <a:ext cx="12731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t</a:t>
            </a:r>
            <a:r>
              <a:rPr lang="tr-TR" sz="1100" dirty="0" smtClean="0"/>
              <a:t>ime and concentration depended induction or suppression</a:t>
            </a:r>
          </a:p>
        </p:txBody>
      </p:sp>
      <p:cxnSp>
        <p:nvCxnSpPr>
          <p:cNvPr id="176" name="Straight Connector 175"/>
          <p:cNvCxnSpPr/>
          <p:nvPr/>
        </p:nvCxnSpPr>
        <p:spPr>
          <a:xfrm>
            <a:off x="10875201" y="708216"/>
            <a:ext cx="0" cy="154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465" y="5881404"/>
            <a:ext cx="3449037" cy="93588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-17003" y="4373051"/>
            <a:ext cx="3432444" cy="2432475"/>
            <a:chOff x="4499991" y="0"/>
            <a:chExt cx="4667717" cy="365514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9991" y="0"/>
              <a:ext cx="4667717" cy="3655144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6497824" y="3379804"/>
              <a:ext cx="2127505" cy="240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Pearson HA et al  </a:t>
              </a:r>
              <a:r>
                <a:rPr lang="tr-TR" sz="9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 Physiol </a:t>
              </a:r>
              <a:r>
                <a:rPr lang="tr-TR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2006;575:5-10.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60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29" y="1099457"/>
            <a:ext cx="9824357" cy="100692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Subsection conclusion: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4548" y="2340429"/>
            <a:ext cx="8596668" cy="4054928"/>
          </a:xfrm>
        </p:spPr>
        <p:txBody>
          <a:bodyPr>
            <a:normAutofit/>
          </a:bodyPr>
          <a:lstStyle/>
          <a:p>
            <a:r>
              <a:rPr lang="tr-TR" sz="2400" dirty="0"/>
              <a:t>Vitamin D and VDR definetly have functions in CNS</a:t>
            </a:r>
            <a:r>
              <a:rPr lang="tr-TR" sz="2400" dirty="0" smtClean="0"/>
              <a:t>, </a:t>
            </a:r>
          </a:p>
          <a:p>
            <a:r>
              <a:rPr lang="tr-TR" sz="2400" dirty="0" smtClean="0"/>
              <a:t>Their </a:t>
            </a:r>
            <a:r>
              <a:rPr lang="tr-TR" sz="2400" dirty="0"/>
              <a:t>dysregulation </a:t>
            </a:r>
            <a:r>
              <a:rPr lang="tr-TR" sz="2400" dirty="0" smtClean="0"/>
              <a:t>in CNS has </a:t>
            </a:r>
            <a:r>
              <a:rPr lang="tr-TR" sz="2400" dirty="0"/>
              <a:t>a high potential to </a:t>
            </a:r>
            <a:r>
              <a:rPr lang="tr-TR" sz="2400" dirty="0" smtClean="0"/>
              <a:t>cause or at least to be involved in</a:t>
            </a:r>
          </a:p>
          <a:p>
            <a:r>
              <a:rPr lang="tr-TR" sz="2400" dirty="0" smtClean="0"/>
              <a:t>neurodegenerative</a:t>
            </a:r>
            <a:r>
              <a:rPr lang="tr-TR" sz="2400" dirty="0"/>
              <a:t>, </a:t>
            </a:r>
            <a:br>
              <a:rPr lang="tr-TR" sz="2400" dirty="0"/>
            </a:br>
            <a:r>
              <a:rPr lang="tr-TR" sz="2400" dirty="0"/>
              <a:t>neurological or </a:t>
            </a:r>
            <a:br>
              <a:rPr lang="tr-TR" sz="2400" dirty="0"/>
            </a:br>
            <a:r>
              <a:rPr lang="tr-TR" sz="2400" dirty="0"/>
              <a:t>neuroinflamatory </a:t>
            </a:r>
            <a:r>
              <a:rPr lang="tr-TR" sz="2400" dirty="0" smtClean="0"/>
              <a:t>disorders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225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72" y="3896768"/>
            <a:ext cx="5563091" cy="2961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989" y="13075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Neurodegeneration: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function - death of a neuron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vitamin D do in a neuron?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it do that?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Directions: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9066"/>
            <a:ext cx="10365804" cy="1148863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 properties of vitamin D and its receptors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emerge from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between </a:t>
            </a:r>
            <a:b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 beta and vitamin D?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879405" cy="388077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Hypothesis 1</a:t>
            </a:r>
          </a:p>
          <a:p>
            <a:pPr lvl="1"/>
            <a:r>
              <a:rPr lang="tr-TR" dirty="0" smtClean="0"/>
              <a:t>VDR is a transcription factor!</a:t>
            </a:r>
          </a:p>
          <a:p>
            <a:pPr lvl="1"/>
            <a:r>
              <a:rPr lang="tr-TR" dirty="0" smtClean="0"/>
              <a:t>Amyloid </a:t>
            </a:r>
            <a:r>
              <a:rPr lang="tr-TR" dirty="0"/>
              <a:t>beta 1-42 </a:t>
            </a:r>
            <a:r>
              <a:rPr lang="tr-TR" dirty="0" smtClean="0"/>
              <a:t>is </a:t>
            </a:r>
            <a:r>
              <a:rPr lang="tr-TR" dirty="0"/>
              <a:t>a transcription </a:t>
            </a:r>
            <a:r>
              <a:rPr lang="tr-TR" dirty="0" smtClean="0"/>
              <a:t>factor? </a:t>
            </a:r>
          </a:p>
          <a:p>
            <a:pPr lvl="1"/>
            <a:r>
              <a:rPr lang="tr-TR" dirty="0" smtClean="0"/>
              <a:t>Both of them regulates or at least acts on same genes or genes with similar functions?</a:t>
            </a:r>
          </a:p>
          <a:p>
            <a:pPr lvl="1"/>
            <a:r>
              <a:rPr lang="tr-TR" dirty="0" smtClean="0"/>
              <a:t>A dysfunction in one of them will create an imbalance between them and may trigger pathways of neurodegeneration?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0551" y="2158252"/>
            <a:ext cx="5038769" cy="388077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Hypothesis 2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tr-TR" dirty="0" smtClean="0"/>
              <a:t>VDR is located on neuronal plasma membrane!</a:t>
            </a:r>
          </a:p>
          <a:p>
            <a:pPr lvl="1"/>
            <a:r>
              <a:rPr lang="tr-TR" dirty="0" smtClean="0"/>
              <a:t>VDR contributes to the action of the proteins involved in amyloidogenic or non- amyloidogenic pathways located in neuornal plasma membrane!</a:t>
            </a:r>
          </a:p>
          <a:p>
            <a:pPr lvl="1"/>
            <a:r>
              <a:rPr lang="tr-TR" dirty="0" smtClean="0"/>
              <a:t>Vitamin D deficiency or VDR dysfunction may contribute to dysfunction of these pathways!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11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58" y="152400"/>
            <a:ext cx="8482042" cy="633394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Alzheimer’s disease</a:t>
            </a:r>
            <a:endParaRPr lang="tr-TR" dirty="0">
              <a:solidFill>
                <a:schemeClr val="accent1"/>
              </a:solidFill>
            </a:endParaRPr>
          </a:p>
        </p:txBody>
      </p:sp>
      <p:pic>
        <p:nvPicPr>
          <p:cNvPr id="22532" name="Picture 4" descr="MILDSLICE_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042" y="4564368"/>
            <a:ext cx="2979281" cy="2249008"/>
          </a:xfrm>
          <a:prstGeom prst="rect">
            <a:avLst/>
          </a:prstGeom>
          <a:noFill/>
          <a:ln/>
          <a:effectLst/>
        </p:spPr>
      </p:pic>
      <p:pic>
        <p:nvPicPr>
          <p:cNvPr id="22533" name="Picture 5" descr="PRECLINICALSLICE_HIG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4529454"/>
            <a:ext cx="2874541" cy="2283922"/>
          </a:xfrm>
          <a:prstGeom prst="rect">
            <a:avLst/>
          </a:prstGeom>
          <a:noFill/>
          <a:ln/>
          <a:effectLst/>
        </p:spPr>
      </p:pic>
      <p:pic>
        <p:nvPicPr>
          <p:cNvPr id="22534" name="Picture 6" descr="SEVERESLICE_HIG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761" y="4544002"/>
            <a:ext cx="3025833" cy="2269375"/>
          </a:xfrm>
          <a:prstGeom prst="rect">
            <a:avLst/>
          </a:prstGeom>
          <a:noFill/>
          <a:ln/>
          <a:effectLst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703513" y="4564361"/>
            <a:ext cx="12772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tr-TR" sz="1400" dirty="0">
                <a:solidFill>
                  <a:schemeClr val="bg1"/>
                </a:solidFill>
                <a:latin typeface="Tahoma" pitchFamily="34" charset="0"/>
              </a:rPr>
              <a:t>Preclinic state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439817" y="4561384"/>
            <a:ext cx="15888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tr-TR" sz="1400" dirty="0">
                <a:solidFill>
                  <a:schemeClr val="bg1"/>
                </a:solidFill>
                <a:latin typeface="Tahoma" pitchFamily="34" charset="0"/>
              </a:rPr>
              <a:t>(Mild Alzheimer’s)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7536160" y="4561384"/>
            <a:ext cx="1803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tr-TR" sz="1400" dirty="0">
                <a:solidFill>
                  <a:schemeClr val="bg1"/>
                </a:solidFill>
                <a:latin typeface="Tahoma" pitchFamily="34" charset="0"/>
              </a:rPr>
              <a:t>(Severe Alzheimer’s)</a:t>
            </a:r>
            <a:endParaRPr lang="en-US" sz="14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95407" y="1484784"/>
          <a:ext cx="300039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r:id="rId7" imgW="4800000" imgH="3142857" progId="PBrush">
                  <p:embed/>
                </p:oleObj>
              </mc:Choice>
              <mc:Fallback>
                <p:oleObj r:id="rId7" imgW="4800000" imgH="3142857" progId="PBrush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07" y="1484784"/>
                        <a:ext cx="3000396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67241" y="1488062"/>
          <a:ext cx="300039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r:id="rId9" imgW="4800000" imgH="3142857" progId="PBrush">
                  <p:embed/>
                </p:oleObj>
              </mc:Choice>
              <mc:Fallback>
                <p:oleObj r:id="rId9" imgW="4800000" imgH="3142857" progId="PBrush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41" y="1488062"/>
                        <a:ext cx="3000396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66790" y="3501009"/>
            <a:ext cx="3457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49263" algn="just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Senile plaques ( Silver Staining): </a:t>
            </a:r>
          </a:p>
          <a:p>
            <a:pPr indent="449263" algn="just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Amyloid aggeragtions ( diffuse or dense ) </a:t>
            </a:r>
            <a:endParaRPr lang="tr-TR" sz="1200" dirty="0">
              <a:latin typeface="Times New Roman" pitchFamily="18" charset="0"/>
            </a:endParaRPr>
          </a:p>
          <a:p>
            <a:pPr indent="449263" algn="just"/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stained dark brown.</a:t>
            </a:r>
          </a:p>
          <a:p>
            <a:pPr indent="449263" eaLnBrk="0" hangingPunct="0"/>
            <a:endParaRPr lang="tr-TR" sz="1200" dirty="0">
              <a:latin typeface="Times New Roman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595802" y="3573017"/>
            <a:ext cx="2928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NFT, hematoxylene eosin.</a:t>
            </a:r>
          </a:p>
          <a:p>
            <a:r>
              <a:rPr lang="tr-TR" sz="1200" dirty="0">
                <a:latin typeface="Times New Roman" pitchFamily="18" charset="0"/>
                <a:cs typeface="Times New Roman" pitchFamily="18" charset="0"/>
              </a:rPr>
              <a:t>Intracytoplasmic dense fibrillary structures</a:t>
            </a:r>
            <a:r>
              <a:rPr lang="tr-TR" sz="1000" dirty="0">
                <a:cs typeface="Arial" charset="0"/>
              </a:rPr>
              <a:t> </a:t>
            </a:r>
            <a:endParaRPr lang="tr-TR" sz="2400" dirty="0">
              <a:latin typeface="Times New Roman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692146" y="1142984"/>
            <a:ext cx="297585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tr-TR" sz="1500" dirty="0">
                <a:solidFill>
                  <a:schemeClr val="accent4"/>
                </a:solidFill>
              </a:rPr>
              <a:t>These pathological structures cause: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tr-TR" sz="1500" dirty="0"/>
              <a:t> Distruption of axonal transport,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tr-TR" sz="1500" dirty="0"/>
              <a:t> Distruption of signal transmission between neurons,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tr-TR" sz="1500" dirty="0"/>
              <a:t> Distruption of neurotrophic factor synthesis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tr-TR" sz="1500" dirty="0"/>
              <a:t> Distruption of neuronal calcium homeostasis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tr-TR" sz="1500" dirty="0"/>
              <a:t> Induction of oxidative stress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endParaRPr lang="en-US" sz="15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55840" y="1124744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Neurofibrillary Tangles</a:t>
            </a:r>
            <a:endParaRPr lang="tr-TR" sz="1600" b="1" dirty="0">
              <a:latin typeface="Times New Roman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559496" y="1146230"/>
            <a:ext cx="292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Amyloid Plaques</a:t>
            </a:r>
            <a:endParaRPr lang="tr-TR" sz="1600" b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9863" y="4074088"/>
            <a:ext cx="2947561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>
                <a:latin typeface="TimesNewRomanPSMT"/>
              </a:rPr>
              <a:t>(http://www-medlib.med.utah.edu/WebPath/CNSHTML/CNS094.html)</a:t>
            </a:r>
            <a:endParaRPr lang="tr-TR" sz="600" dirty="0"/>
          </a:p>
        </p:txBody>
      </p:sp>
      <p:sp>
        <p:nvSpPr>
          <p:cNvPr id="3" name="Rectangle 2"/>
          <p:cNvSpPr/>
          <p:nvPr/>
        </p:nvSpPr>
        <p:spPr>
          <a:xfrm>
            <a:off x="1487488" y="4077072"/>
            <a:ext cx="345638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600" dirty="0">
                <a:latin typeface="TimesNewRomanPSMT"/>
              </a:rPr>
              <a:t>(http://www-medlib.med.utah.edu/WebPath/CNSHTML/CNS090.html)</a:t>
            </a:r>
            <a:endParaRPr lang="tr-TR" sz="600" dirty="0"/>
          </a:p>
        </p:txBody>
      </p:sp>
    </p:spTree>
    <p:extLst>
      <p:ext uri="{BB962C8B-B14F-4D97-AF65-F5344CB8AC3E}">
        <p14:creationId xmlns:p14="http://schemas.microsoft.com/office/powerpoint/2010/main" val="4058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Hypotesis 1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0506" y="2158253"/>
            <a:ext cx="5037316" cy="3880773"/>
          </a:xfrm>
        </p:spPr>
        <p:txBody>
          <a:bodyPr/>
          <a:lstStyle/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Is amyloid beta 1-42 present in nucleus?</a:t>
            </a:r>
          </a:p>
          <a:p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Is amyloid beta 1-42 </a:t>
            </a:r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a transcrption factor?</a:t>
            </a:r>
          </a:p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Does amyloid </a:t>
            </a:r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beta 1-42 </a:t>
            </a:r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regulate the expression of neurodegeneration related genes?</a:t>
            </a:r>
          </a:p>
          <a:p>
            <a:endParaRPr lang="tr-TR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801" y="2039218"/>
            <a:ext cx="4879405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Hypothesis 1</a:t>
            </a:r>
          </a:p>
          <a:p>
            <a:pPr lvl="1"/>
            <a:r>
              <a:rPr lang="tr-TR" dirty="0" smtClean="0"/>
              <a:t>VDR is a transcription factor</a:t>
            </a:r>
          </a:p>
          <a:p>
            <a:pPr lvl="1"/>
            <a:r>
              <a:rPr lang="tr-TR" dirty="0" smtClean="0"/>
              <a:t>Amyloid beta 1-42 is a transcription factor </a:t>
            </a:r>
          </a:p>
          <a:p>
            <a:pPr lvl="1"/>
            <a:r>
              <a:rPr lang="tr-TR" dirty="0" smtClean="0"/>
              <a:t>Both of them regulates or at least acts on same genes or genes with similar functions</a:t>
            </a:r>
          </a:p>
          <a:p>
            <a:pPr lvl="1"/>
            <a:r>
              <a:rPr lang="tr-TR" dirty="0" smtClean="0"/>
              <a:t>A dysfunction in one of them will create an imbalance between them and may trigger pathways of neurodegeneration</a:t>
            </a:r>
          </a:p>
        </p:txBody>
      </p:sp>
    </p:spTree>
    <p:extLst>
      <p:ext uri="{BB962C8B-B14F-4D97-AF65-F5344CB8AC3E}">
        <p14:creationId xmlns:p14="http://schemas.microsoft.com/office/powerpoint/2010/main" val="231134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5537" y="45554"/>
            <a:ext cx="6689041" cy="50936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" y="33301"/>
            <a:ext cx="3106595" cy="4126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874" y="5443035"/>
            <a:ext cx="3449037" cy="93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509" y="684470"/>
            <a:ext cx="6088861" cy="543758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50" y="1832934"/>
            <a:ext cx="5731573" cy="4899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053" y="330440"/>
            <a:ext cx="5268733" cy="135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0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732" t="22103" r="19665" b="20179"/>
          <a:stretch/>
        </p:blipFill>
        <p:spPr>
          <a:xfrm>
            <a:off x="1307164" y="1670116"/>
            <a:ext cx="9684048" cy="518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7159" r="38641" b="74138"/>
          <a:stretch/>
        </p:blipFill>
        <p:spPr>
          <a:xfrm>
            <a:off x="239340" y="490953"/>
            <a:ext cx="4498357" cy="7712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71" y="42754"/>
            <a:ext cx="4523167" cy="162736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397890" y="2234598"/>
            <a:ext cx="1482518" cy="46234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300447" y="2191054"/>
            <a:ext cx="1321039" cy="46234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2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3657" cy="4083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0078" y="2545957"/>
            <a:ext cx="6802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 secretase (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ADAM10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secretase (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BACE1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 secretase complex (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PS-1, PS-2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Nicastrin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substrate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 significant risk factor for sporadic form of the AD),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TREM2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(recently indicated as a contributor to AD risk), the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NMDR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genes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Grin1, Grin2a, Grin2b, Grin2c, Grin2d, Grin3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PKCzeta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contributors of memory and learning,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 of tau pathology such as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tau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GSK3α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GSK3β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Cdk5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cholecalciferol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metabolism-related enzyme 1α hydroxylase (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1α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OHase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-encoded by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CYP27b1 gene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Needs confirmation with ChIP</a:t>
            </a:r>
            <a:endParaRPr lang="tr-T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399"/>
            <a:ext cx="4844448" cy="2774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722" y="119507"/>
            <a:ext cx="5914063" cy="213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1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01642" y="2087463"/>
            <a:ext cx="74747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amyloid beta 1-42 is a trancription factor then it may have important functions beyond todays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that is the case </a:t>
            </a:r>
            <a:r>
              <a:rPr lang="tr-T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tr-T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treatments targeting total elimination of amyloid beta might be reconsidered!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High amount of amyloid beta 1-42 may increase its production working as a transcription factor and change the expression of neurodegeneration promoting genes?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We know that VDR regulates most of these genes that is foretold.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VDR and </a:t>
            </a:r>
            <a:r>
              <a:rPr lang="tr-T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amyloid beta </a:t>
            </a: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1-42  effects the transcription of the same genes then the absence of one may disrupt the balance in neurons.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Vitamin D deficiency or VDR dysfunction may promote this imbalance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presence of </a:t>
            </a:r>
            <a:r>
              <a:rPr lang="tr-T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amyloid beta 1-42 </a:t>
            </a:r>
            <a:r>
              <a:rPr lang="tr-TR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self reduces VDR expression and vitamin D production and induces vitamin D catabolism.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19678" cy="4615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41617"/>
            <a:ext cx="4019678" cy="2316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48" y="0"/>
            <a:ext cx="5422128" cy="19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30" y="111820"/>
            <a:ext cx="11798164" cy="1320800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Besides transcriptional regulation...</a:t>
            </a:r>
            <a:b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and amyloid beta have a cross talk over post transcriptional regulation via miRNAs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661" y="1432619"/>
            <a:ext cx="5619252" cy="2697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619"/>
            <a:ext cx="6417129" cy="5438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7837" y="4390936"/>
            <a:ext cx="4641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let-7a-5p</a:t>
            </a:r>
            <a:r>
              <a:rPr lang="tr-TR" sz="1600" dirty="0"/>
              <a:t>, </a:t>
            </a:r>
            <a:r>
              <a:rPr lang="tr-TR" sz="1600" dirty="0" smtClean="0"/>
              <a:t>mir-26b-5p</a:t>
            </a:r>
            <a:r>
              <a:rPr lang="tr-TR" sz="1600" dirty="0"/>
              <a:t>, mir-27b-3p, mir-31-5p, mir-125b-5p, mir-192-5p,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smtClean="0"/>
              <a:t>are suggested to be related with</a:t>
            </a:r>
          </a:p>
          <a:p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vitamin </a:t>
            </a:r>
            <a:r>
              <a:rPr lang="en-US" sz="1600" dirty="0"/>
              <a:t>D metabolism,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neuronal </a:t>
            </a:r>
            <a:r>
              <a:rPr lang="en-US" sz="1600" dirty="0"/>
              <a:t>differentiation,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</a:t>
            </a:r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and </a:t>
            </a:r>
            <a:r>
              <a:rPr lang="en-US" sz="1600" dirty="0"/>
              <a:t>memory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817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6578760"/>
              </p:ext>
            </p:extLst>
          </p:nvPr>
        </p:nvGraphicFramePr>
        <p:xfrm>
          <a:off x="538662" y="871165"/>
          <a:ext cx="4347156" cy="304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189293"/>
              </p:ext>
            </p:extLst>
          </p:nvPr>
        </p:nvGraphicFramePr>
        <p:xfrm>
          <a:off x="6233971" y="2954266"/>
          <a:ext cx="4347156" cy="3040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5509" y="189177"/>
            <a:ext cx="442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Healthy cell, healthy cell maintanence and aging</a:t>
            </a:r>
            <a:endParaRPr kumimoji="0" lang="tr-TR" alt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26340" y="2391533"/>
            <a:ext cx="44259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Loss of cell maintanence,</a:t>
            </a:r>
            <a:r>
              <a:rPr kumimoji="0" lang="tr-TR" altLang="tr-T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neurodegeneration</a:t>
            </a:r>
            <a:endParaRPr kumimoji="0" lang="tr-TR" alt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662" y="44648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If VDR and amyloid beta 1-42  effects the transcription 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 post-transcriptional regulation of </a:t>
            </a: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same genes then the absence of one may </a:t>
            </a:r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disrupt </a:t>
            </a: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balance in neurons.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Vitamin D deficiency or VDR dysfunction may promote this imbalance </a:t>
            </a:r>
          </a:p>
        </p:txBody>
      </p:sp>
    </p:spTree>
    <p:extLst>
      <p:ext uri="{BB962C8B-B14F-4D97-AF65-F5344CB8AC3E}">
        <p14:creationId xmlns:p14="http://schemas.microsoft.com/office/powerpoint/2010/main" val="18552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>Hypothesis </a:t>
            </a:r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tr-TR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tr-TR" b="1" dirty="0">
                <a:solidFill>
                  <a:schemeClr val="accent5">
                    <a:lumMod val="75000"/>
                  </a:schemeClr>
                </a:solidFill>
              </a:rPr>
            </a:b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7894" y="2160589"/>
            <a:ext cx="4697898" cy="3880772"/>
          </a:xfrm>
        </p:spPr>
        <p:txBody>
          <a:bodyPr/>
          <a:lstStyle/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Is VDR present in neuronal plasma membranes?</a:t>
            </a:r>
          </a:p>
          <a:p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Is VDR</a:t>
            </a:r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colocalized with the proteins of amyloidogenic </a:t>
            </a:r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or non- </a:t>
            </a:r>
            <a:r>
              <a:rPr lang="tr-TR" i="1" dirty="0" smtClean="0">
                <a:solidFill>
                  <a:schemeClr val="accent5">
                    <a:lumMod val="75000"/>
                  </a:schemeClr>
                </a:solidFill>
              </a:rPr>
              <a:t>amyloidogenic pathways?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55650" y="1855255"/>
            <a:ext cx="5038769" cy="3880773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chemeClr val="accent5">
                    <a:lumMod val="75000"/>
                  </a:schemeClr>
                </a:solidFill>
              </a:rPr>
              <a:t>Hypothesis 2</a:t>
            </a:r>
            <a:endParaRPr lang="tr-TR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tr-TR" dirty="0" smtClean="0"/>
              <a:t>VDR is located on neuronal plasma membrane!</a:t>
            </a:r>
          </a:p>
          <a:p>
            <a:pPr lvl="1"/>
            <a:r>
              <a:rPr lang="tr-TR" dirty="0" smtClean="0"/>
              <a:t>VDR contributes to the action of the proteins involved in amyloidogenic or non- amyloidogenic pathways located in neuornal plasma membrane!</a:t>
            </a:r>
          </a:p>
          <a:p>
            <a:pPr lvl="1"/>
            <a:r>
              <a:rPr lang="tr-TR" dirty="0" smtClean="0"/>
              <a:t>Vitamin D deficiency or VDR dysfunction may contribute to dysfunction of these pathways!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5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1" y="0"/>
            <a:ext cx="867039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033" y="5750972"/>
            <a:ext cx="3056967" cy="1099847"/>
          </a:xfrm>
          <a:prstGeom prst="rect">
            <a:avLst/>
          </a:prstGeom>
        </p:spPr>
      </p:pic>
      <p:pic>
        <p:nvPicPr>
          <p:cNvPr id="5" name="SUPPLEMENTARY VIDEO 1 vdr_yuzey_map2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25728" y="317575"/>
            <a:ext cx="2675576" cy="21402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91925" y="2502889"/>
            <a:ext cx="160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I/3,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Alexafl</a:t>
            </a:r>
            <a:r>
              <a:rPr lang="tr-T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tr-T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tr-TR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anti-VDR (</a:t>
            </a:r>
            <a:r>
              <a:rPr lang="tr-TR" sz="8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TX, </a:t>
            </a:r>
            <a:r>
              <a:rPr lang="en-US" sz="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Alexafl</a:t>
            </a:r>
            <a:r>
              <a:rPr lang="tr-T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5</a:t>
            </a:r>
            <a:r>
              <a:rPr lang="tr-T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anti- </a:t>
            </a:r>
            <a:r>
              <a:rPr lang="tr-TR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MAP2</a:t>
            </a: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8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used as neuronal marker</a:t>
            </a:r>
            <a:r>
              <a:rPr lang="en-US" sz="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9726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alzheimers_illustration_z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2" cy="6861429"/>
          </a:xfrm>
          <a:prstGeom prst="rect">
            <a:avLst/>
          </a:prstGeom>
          <a:noFill/>
        </p:spPr>
      </p:pic>
      <p:sp>
        <p:nvSpPr>
          <p:cNvPr id="234500" name="Rectangle 4"/>
          <p:cNvSpPr>
            <a:spLocks noGrp="1" noChangeArrowheads="1"/>
          </p:cNvSpPr>
          <p:nvPr>
            <p:ph type="title"/>
          </p:nvPr>
        </p:nvSpPr>
        <p:spPr>
          <a:xfrm>
            <a:off x="1666844" y="-24"/>
            <a:ext cx="3643338" cy="862010"/>
          </a:xfrm>
          <a:solidFill>
            <a:schemeClr val="accent4">
              <a:alpha val="19000"/>
            </a:schemeClr>
          </a:solidFill>
        </p:spPr>
        <p:txBody>
          <a:bodyPr/>
          <a:lstStyle/>
          <a:p>
            <a:r>
              <a:rPr lang="tr-T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 Beta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41527"/>
            <a:ext cx="5796136" cy="1080120"/>
          </a:xfrm>
          <a:solidFill>
            <a:srgbClr val="7030A0">
              <a:alpha val="52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tr-TR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tr-TR" b="1" dirty="0">
                <a:solidFill>
                  <a:schemeClr val="bg1"/>
                </a:solidFill>
              </a:rPr>
              <a:t>Generated by the cleavage of APP via the secretases</a:t>
            </a:r>
          </a:p>
          <a:p>
            <a:pPr marL="762000" lvl="1" indent="-304800">
              <a:lnSpc>
                <a:spcPct val="80000"/>
              </a:lnSpc>
            </a:pPr>
            <a:r>
              <a:rPr lang="tr-TR" sz="1800" b="1" dirty="0">
                <a:solidFill>
                  <a:schemeClr val="bg1"/>
                </a:solidFill>
              </a:rPr>
              <a:t>4kDa, 39-43 aminoacid</a:t>
            </a:r>
          </a:p>
          <a:p>
            <a:pPr>
              <a:lnSpc>
                <a:spcPct val="80000"/>
              </a:lnSpc>
            </a:pPr>
            <a:endParaRPr lang="tr-TR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22743" y="2294117"/>
            <a:ext cx="4752529" cy="3669515"/>
            <a:chOff x="4499991" y="0"/>
            <a:chExt cx="4752529" cy="36695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9991" y="0"/>
              <a:ext cx="4667717" cy="36551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125015" y="3429000"/>
              <a:ext cx="2127505" cy="240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tr-TR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Pearson HA et al  </a:t>
              </a:r>
              <a:r>
                <a:rPr lang="tr-TR" sz="9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J Physiol </a:t>
              </a:r>
              <a:r>
                <a:rPr lang="tr-TR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2006;575:5-10.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8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644" y="13000"/>
            <a:ext cx="4676033" cy="684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677" y="5758153"/>
            <a:ext cx="3056967" cy="10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15"/>
            <a:ext cx="9537950" cy="6759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470" y="0"/>
            <a:ext cx="2869927" cy="10325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08734" y="776475"/>
            <a:ext cx="320266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VDR translocates into plasma membrane?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proteins are interatcing with VDR directly in plasma membranes?</a:t>
            </a:r>
          </a:p>
          <a:p>
            <a:pPr lvl="1"/>
            <a:endParaRPr lang="tr-TR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VDR do in neuronal plasma membrane?</a:t>
            </a:r>
            <a:endParaRPr lang="tr-TR" sz="16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tr-T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Investigations are ongoing...</a:t>
            </a:r>
            <a:endParaRPr lang="tr-TR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59" r="38641" b="74138"/>
          <a:stretch/>
        </p:blipFill>
        <p:spPr>
          <a:xfrm>
            <a:off x="-1" y="0"/>
            <a:ext cx="2682407" cy="4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620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metabolism, vitamin D and VDR?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90"/>
            <a:ext cx="9056427" cy="2568320"/>
          </a:xfrm>
        </p:spPr>
        <p:txBody>
          <a:bodyPr/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enzymes involved in vitamin D metabolism such as </a:t>
            </a:r>
            <a:endParaRPr lang="tr-TR" dirty="0" smtClean="0"/>
          </a:p>
          <a:p>
            <a:pPr lvl="1"/>
            <a:r>
              <a:rPr lang="en-US" dirty="0" smtClean="0"/>
              <a:t>CYP27A1 </a:t>
            </a:r>
            <a:r>
              <a:rPr lang="en-US" dirty="0"/>
              <a:t>(25-hydroxylase), </a:t>
            </a:r>
            <a:endParaRPr lang="tr-TR" dirty="0" smtClean="0"/>
          </a:p>
          <a:p>
            <a:pPr lvl="1"/>
            <a:r>
              <a:rPr lang="en-US" dirty="0" smtClean="0"/>
              <a:t>CYP27B1 </a:t>
            </a:r>
            <a:r>
              <a:rPr lang="en-US" dirty="0"/>
              <a:t>(1α-hydroxylase) and </a:t>
            </a:r>
            <a:endParaRPr lang="tr-TR" dirty="0" smtClean="0"/>
          </a:p>
          <a:p>
            <a:pPr lvl="1"/>
            <a:r>
              <a:rPr lang="en-US" dirty="0" smtClean="0"/>
              <a:t>CYP24A1 </a:t>
            </a:r>
            <a:r>
              <a:rPr lang="en-US" dirty="0"/>
              <a:t>(24-hydroxylase), </a:t>
            </a:r>
            <a:endParaRPr lang="tr-TR" dirty="0" smtClean="0"/>
          </a:p>
          <a:p>
            <a:r>
              <a:rPr lang="en-US" dirty="0" smtClean="0"/>
              <a:t>are </a:t>
            </a:r>
            <a:r>
              <a:rPr lang="en-US" dirty="0"/>
              <a:t>located in mitochondria.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01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27" y="274140"/>
            <a:ext cx="8596668" cy="688956"/>
          </a:xfrm>
        </p:spPr>
        <p:txBody>
          <a:bodyPr/>
          <a:lstStyle/>
          <a:p>
            <a:r>
              <a:rPr lang="tr-TR" dirty="0" smtClean="0"/>
              <a:t>OXPHOS</a:t>
            </a:r>
            <a:endParaRPr lang="tr-T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9147"/>
          <a:stretch/>
        </p:blipFill>
        <p:spPr>
          <a:xfrm>
            <a:off x="5917376" y="814165"/>
            <a:ext cx="6097577" cy="2828261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2604516"/>
              </p:ext>
            </p:extLst>
          </p:nvPr>
        </p:nvGraphicFramePr>
        <p:xfrm>
          <a:off x="4833203" y="1707816"/>
          <a:ext cx="7241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3227" y="1478847"/>
            <a:ext cx="4690033" cy="473258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indicate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vitamin </a:t>
            </a:r>
            <a:r>
              <a:rPr lang="tr-TR" dirty="0"/>
              <a:t>D or the disruption of vitamin D pathway </a:t>
            </a:r>
            <a:r>
              <a:rPr lang="tr-TR" dirty="0" smtClean="0"/>
              <a:t>have effects on mitochondrial gene expression.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 smtClean="0"/>
              <a:t>vitamin D receptor might have a role as a transcription factor in mitochondria.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pPr marL="457200" indent="-457200">
              <a:buFont typeface="+mj-lt"/>
              <a:buAutoNum type="arabicPeriod"/>
            </a:pPr>
            <a:r>
              <a:rPr lang="tr-TR" dirty="0"/>
              <a:t>vitamin D </a:t>
            </a:r>
            <a:r>
              <a:rPr lang="tr-TR" dirty="0" err="1"/>
              <a:t>deficiency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disruption</a:t>
            </a:r>
            <a:r>
              <a:rPr lang="tr-TR" dirty="0"/>
              <a:t> of vitamin D </a:t>
            </a:r>
            <a:r>
              <a:rPr lang="tr-TR" dirty="0" err="1" smtClean="0"/>
              <a:t>pathway</a:t>
            </a:r>
            <a:r>
              <a:rPr lang="tr-TR" dirty="0" smtClean="0"/>
              <a:t> </a:t>
            </a:r>
            <a:r>
              <a:rPr lang="tr-TR" dirty="0" err="1" smtClean="0"/>
              <a:t>might</a:t>
            </a:r>
            <a:r>
              <a:rPr lang="tr-TR" dirty="0" smtClean="0"/>
              <a:t> </a:t>
            </a:r>
            <a:r>
              <a:rPr lang="tr-TR" dirty="0" err="1" smtClean="0"/>
              <a:t>cause</a:t>
            </a:r>
            <a:r>
              <a:rPr lang="tr-TR" dirty="0" smtClean="0"/>
              <a:t> </a:t>
            </a:r>
            <a:r>
              <a:rPr lang="tr-TR" dirty="0" err="1" smtClean="0"/>
              <a:t>mitochondrial</a:t>
            </a:r>
            <a:r>
              <a:rPr lang="tr-TR" dirty="0" smtClean="0"/>
              <a:t> </a:t>
            </a:r>
            <a:r>
              <a:rPr lang="tr-TR" dirty="0" err="1" smtClean="0"/>
              <a:t>dysfunction</a:t>
            </a:r>
            <a:r>
              <a:rPr lang="tr-TR" dirty="0" smtClean="0"/>
              <a:t> </a:t>
            </a:r>
            <a:r>
              <a:rPr lang="en-US" dirty="0"/>
              <a:t>which is accepted as one of the major reason in the development of neurodegenerative </a:t>
            </a:r>
            <a:r>
              <a:rPr lang="en-US" dirty="0" smtClean="0"/>
              <a:t>disorders</a:t>
            </a:r>
            <a:r>
              <a:rPr lang="tr-T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7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4816"/>
            <a:ext cx="8596668" cy="1320800"/>
          </a:xfrm>
        </p:spPr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48797"/>
            <a:ext cx="10008702" cy="5527945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The location of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receptors or vitamin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metabolism related enzyemes </a:t>
            </a:r>
            <a:r>
              <a:rPr lang="tr-TR" dirty="0" smtClean="0"/>
              <a:t>is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 established in CNS</a:t>
            </a:r>
            <a:r>
              <a:rPr lang="tr-TR" dirty="0"/>
              <a:t>, </a:t>
            </a:r>
          </a:p>
          <a:p>
            <a:endParaRPr lang="tr-TR" dirty="0" smtClean="0"/>
          </a:p>
          <a:p>
            <a:r>
              <a:rPr lang="tr-TR" dirty="0" smtClean="0"/>
              <a:t>Vitamin </a:t>
            </a:r>
            <a:r>
              <a:rPr lang="tr-TR" dirty="0"/>
              <a:t>D and VDR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definetly have functions in CNS</a:t>
            </a:r>
            <a:r>
              <a:rPr lang="tr-TR" dirty="0"/>
              <a:t>, </a:t>
            </a:r>
          </a:p>
          <a:p>
            <a:endParaRPr lang="tr-TR" dirty="0" smtClean="0"/>
          </a:p>
          <a:p>
            <a:r>
              <a:rPr lang="tr-TR" dirty="0" smtClean="0"/>
              <a:t>Their 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dysregulation</a:t>
            </a:r>
            <a:r>
              <a:rPr lang="tr-TR" dirty="0"/>
              <a:t> in CNS has a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potential to cause or at least to be involved in</a:t>
            </a:r>
          </a:p>
          <a:p>
            <a:pPr lvl="1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neurodegenerative,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or 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neuroinflamatory disorders </a:t>
            </a:r>
            <a:endParaRPr lang="tr-T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/>
          </a:p>
          <a:p>
            <a:r>
              <a:rPr lang="tr-TR" dirty="0" smtClean="0"/>
              <a:t>Vitamin </a:t>
            </a:r>
            <a:r>
              <a:rPr lang="tr-TR" dirty="0"/>
              <a:t>D has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auto-/paracrine non genomic actions</a:t>
            </a:r>
            <a:r>
              <a:rPr lang="en-US" dirty="0"/>
              <a:t>, in addition to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well documented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as a steroid hormone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CNS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and VDR </a:t>
            </a:r>
            <a:r>
              <a:rPr lang="tr-TR" dirty="0" smtClean="0">
                <a:solidFill>
                  <a:schemeClr val="tx1"/>
                </a:solidFill>
              </a:rPr>
              <a:t>might be a part of </a:t>
            </a:r>
            <a:r>
              <a:rPr lang="tr-T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relaying complex in neuronal plasma membrane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and VDR </a:t>
            </a:r>
            <a:r>
              <a:rPr lang="tr-TR" dirty="0" smtClean="0">
                <a:solidFill>
                  <a:schemeClr val="tx1"/>
                </a:solidFill>
              </a:rPr>
              <a:t>may regulate gene expression together </a:t>
            </a:r>
            <a:r>
              <a:rPr lang="tr-TR" dirty="0">
                <a:solidFill>
                  <a:schemeClr val="tx1"/>
                </a:solidFill>
              </a:rPr>
              <a:t>with </a:t>
            </a:r>
            <a:r>
              <a:rPr lang="tr-TR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 fragments </a:t>
            </a:r>
            <a:endParaRPr lang="tr-TR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 smtClean="0">
                <a:solidFill>
                  <a:schemeClr val="tx1"/>
                </a:solidFill>
              </a:rPr>
              <a:t>The balance in such regulation might be a key for preventing neurodegeneration</a:t>
            </a:r>
          </a:p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tr-T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and VDR </a:t>
            </a:r>
            <a:r>
              <a:rPr lang="tr-TR" dirty="0" smtClean="0">
                <a:solidFill>
                  <a:schemeClr val="tx1"/>
                </a:solidFill>
              </a:rPr>
              <a:t>regulate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mitochondiral gene expression </a:t>
            </a:r>
            <a:r>
              <a:rPr lang="tr-TR" dirty="0" smtClean="0">
                <a:solidFill>
                  <a:schemeClr val="tx1"/>
                </a:solidFill>
              </a:rPr>
              <a:t>and thus </a:t>
            </a:r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metabolism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379" y="1588902"/>
            <a:ext cx="3397139" cy="21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234" y="201983"/>
            <a:ext cx="12200646" cy="6480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AND 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NEURODEGEN</a:t>
            </a:r>
            <a:r>
              <a:rPr lang="tr-TR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RATIVE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 RESEARCH </a:t>
            </a:r>
            <a:r>
              <a:rPr lang="tr-T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endParaRPr lang="tr-TR" sz="28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errahpaÅa tÄ±p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" y="162476"/>
            <a:ext cx="999041" cy="99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926" y="203405"/>
            <a:ext cx="898024" cy="91718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661482" y="1276913"/>
            <a:ext cx="4252772" cy="4896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sz="1600" i="1" dirty="0">
                <a:solidFill>
                  <a:schemeClr val="tx1"/>
                </a:solidFill>
              </a:rPr>
              <a:t>The reviewed </a:t>
            </a:r>
            <a:r>
              <a:rPr lang="tr-TR" sz="1600" i="1" dirty="0" smtClean="0">
                <a:solidFill>
                  <a:schemeClr val="tx1"/>
                </a:solidFill>
              </a:rPr>
              <a:t>studies of BNDRL </a:t>
            </a:r>
            <a:r>
              <a:rPr lang="tr-TR" sz="1600" i="1" dirty="0">
                <a:solidFill>
                  <a:schemeClr val="tx1"/>
                </a:solidFill>
              </a:rPr>
              <a:t>funded </a:t>
            </a:r>
            <a:r>
              <a:rPr lang="tr-TR" sz="1600" i="1" dirty="0" smtClean="0">
                <a:solidFill>
                  <a:schemeClr val="tx1"/>
                </a:solidFill>
              </a:rPr>
              <a:t>by</a:t>
            </a:r>
            <a:r>
              <a:rPr lang="tr-TR" sz="1600" i="1" dirty="0">
                <a:solidFill>
                  <a:schemeClr val="tx1"/>
                </a:solidFill>
              </a:rPr>
              <a:t>,</a:t>
            </a:r>
          </a:p>
          <a:p>
            <a:pPr algn="ctr"/>
            <a:endParaRPr lang="tr-TR" sz="1600" i="1" dirty="0">
              <a:solidFill>
                <a:schemeClr val="tx1"/>
              </a:solidFill>
            </a:endParaRP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The Scientific and Technological Research Council of Turkey (TUBITAK)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Project No: 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115S438</a:t>
            </a:r>
            <a:endParaRPr lang="tr-TR" sz="1600" i="1" dirty="0">
              <a:solidFill>
                <a:schemeClr val="tx1"/>
              </a:solidFill>
            </a:endParaRP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214S585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214S586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and </a:t>
            </a:r>
          </a:p>
          <a:p>
            <a:pPr algn="ctr"/>
            <a:endParaRPr lang="tr-TR" sz="1600" i="1" dirty="0">
              <a:solidFill>
                <a:schemeClr val="tx1"/>
              </a:solidFill>
            </a:endParaRP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Research Fund of Istanbul University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Project No:</a:t>
            </a:r>
          </a:p>
          <a:p>
            <a:pPr algn="ctr"/>
            <a:endParaRPr lang="tr-TR" sz="1600" i="1" dirty="0" smtClean="0">
              <a:solidFill>
                <a:schemeClr val="tx1"/>
              </a:solidFill>
            </a:endParaRP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ONAP-21712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ONAP-28651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27781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55157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51454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32605</a:t>
            </a:r>
          </a:p>
          <a:p>
            <a:pPr algn="ctr"/>
            <a:r>
              <a:rPr lang="tr-TR" sz="1600" i="1" dirty="0" smtClean="0">
                <a:solidFill>
                  <a:schemeClr val="tx1"/>
                </a:solidFill>
              </a:rPr>
              <a:t>26645</a:t>
            </a:r>
          </a:p>
          <a:p>
            <a:pPr algn="ctr"/>
            <a:r>
              <a:rPr lang="tr-TR" sz="1600" i="1" dirty="0">
                <a:solidFill>
                  <a:schemeClr val="tx1"/>
                </a:solidFill>
              </a:rPr>
              <a:t>24360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" y="1317389"/>
            <a:ext cx="6267776" cy="52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05" y="2672442"/>
            <a:ext cx="8596668" cy="745671"/>
          </a:xfrm>
        </p:spPr>
        <p:txBody>
          <a:bodyPr/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vitamin D act in brain?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08855" y="613994"/>
            <a:ext cx="8964488" cy="632420"/>
          </a:xfrm>
        </p:spPr>
        <p:txBody>
          <a:bodyPr>
            <a:noAutofit/>
          </a:bodyPr>
          <a:lstStyle/>
          <a:p>
            <a:r>
              <a:rPr lang="tr-T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</a:t>
            </a:r>
            <a:r>
              <a:rPr lang="tr-T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receptor gene (VDR)- Alzheimer’s disease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62676" y="1581065"/>
            <a:ext cx="9001000" cy="5157192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1992 Sutherland et al.: </a:t>
            </a:r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hippocampi of the AD patients have decreased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VDR mRNA expression.</a:t>
            </a:r>
          </a:p>
          <a:p>
            <a:endParaRPr lang="tr-TR" dirty="0" smtClean="0"/>
          </a:p>
          <a:p>
            <a:r>
              <a:rPr lang="tr-TR" dirty="0" smtClean="0"/>
              <a:t>2001 Paduslo et al.: linkage study; indicated a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related risk locus on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12q</a:t>
            </a:r>
            <a:r>
              <a:rPr lang="tr-TR" dirty="0" smtClean="0"/>
              <a:t>. No sigificant gene reported but the locus involved VDR in addition to other genes.</a:t>
            </a:r>
          </a:p>
          <a:p>
            <a:endParaRPr lang="tr-TR" dirty="0" smtClean="0"/>
          </a:p>
          <a:p>
            <a:r>
              <a:rPr lang="tr-TR" dirty="0" smtClean="0"/>
              <a:t>2006-2011: the first studies indicating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between vitamin D deficiency and cognitive decline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2007 Gezen-Ak et al.: Certian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VDR polymorphisms increase the risk of developing AD 2.3 times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2009 Beecham et al.: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 study </a:t>
            </a:r>
            <a:r>
              <a:rPr lang="tr-TR" dirty="0" smtClean="0"/>
              <a:t>(including 550.000 SNPs)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a AD associated novel locus at chromosome 12q13. </a:t>
            </a:r>
            <a:r>
              <a:rPr lang="tr-TR" dirty="0" smtClean="0"/>
              <a:t>They indicated that among other genes  VDR is the most probabale candidate risk gene for AD given the data of Gezen-Ak study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r-T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 smtClean="0"/>
          </a:p>
          <a:p>
            <a:r>
              <a:rPr lang="tr-TR" dirty="0" smtClean="0"/>
              <a:t>2012 Gezen-Ak et al.: </a:t>
            </a:r>
            <a:r>
              <a:rPr lang="tr-TR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VDR “TaubF” haplotype </a:t>
            </a:r>
            <a:r>
              <a:rPr lang="tr-TR" dirty="0" smtClean="0"/>
              <a:t>is more frequently seen in AD patients.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9425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849" y="1293147"/>
            <a:ext cx="9896655" cy="5304206"/>
          </a:xfrm>
        </p:spPr>
        <p:txBody>
          <a:bodyPr>
            <a:normAutofit fontScale="62500" lnSpcReduction="20000"/>
          </a:bodyPr>
          <a:lstStyle/>
          <a:p>
            <a:r>
              <a:rPr lang="tr-T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between VDR polymorphisms and Parkinson’s disease:</a:t>
            </a:r>
          </a:p>
          <a:p>
            <a:pPr lvl="1"/>
            <a:r>
              <a:rPr lang="en-US" dirty="0"/>
              <a:t>Butler MW, </a:t>
            </a:r>
            <a:r>
              <a:rPr lang="tr-TR" dirty="0"/>
              <a:t>et al. (2011) Vitamin D receptor </a:t>
            </a:r>
            <a:r>
              <a:rPr lang="en-US" dirty="0"/>
              <a:t>gene as a candidate gene for Parkinson disease. </a:t>
            </a:r>
            <a:r>
              <a:rPr lang="en-US" i="1" dirty="0"/>
              <a:t>Ann Hum</a:t>
            </a:r>
            <a:r>
              <a:rPr lang="tr-TR" i="1" dirty="0"/>
              <a:t> Genet </a:t>
            </a:r>
            <a:r>
              <a:rPr lang="tr-TR" b="1" dirty="0"/>
              <a:t>75</a:t>
            </a:r>
            <a:r>
              <a:rPr lang="tr-TR" dirty="0"/>
              <a:t>, 201-210</a:t>
            </a:r>
          </a:p>
          <a:p>
            <a:pPr lvl="1"/>
            <a:r>
              <a:rPr lang="tr-TR" dirty="0"/>
              <a:t>Gatto NM et al. Vitamin D receptor gene polymorphisms and Parkinson's disease in a population with high ultraviolet radiation exposure. J Neurol Sci. 2015;352(1-2):88-93</a:t>
            </a:r>
          </a:p>
          <a:p>
            <a:pPr lvl="1"/>
            <a:r>
              <a:rPr lang="tr-TR" dirty="0"/>
              <a:t>Gezen-Ak D, et al (2016) GC and VDR SNPs and Vitamin D Levels in Parkinson's Disease: The Relevance to Clinical Features. Neuromolecular Med. </a:t>
            </a:r>
          </a:p>
          <a:p>
            <a:pPr lvl="2"/>
            <a:endParaRPr lang="tr-TR" dirty="0"/>
          </a:p>
          <a:p>
            <a:r>
              <a:rPr lang="tr-T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between L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 density lipoprotein receptor-related</a:t>
            </a:r>
            <a:r>
              <a:rPr lang="tr-T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 2 (LRP2 or megalin) the transporter of vitamin D at the plasma membrane and AD:</a:t>
            </a:r>
          </a:p>
          <a:p>
            <a:pPr lvl="1"/>
            <a:r>
              <a:rPr lang="tr-TR" dirty="0"/>
              <a:t>Vargas T, et al. </a:t>
            </a:r>
            <a:r>
              <a:rPr lang="pt-BR" dirty="0"/>
              <a:t>(2010) A</a:t>
            </a:r>
            <a:r>
              <a:rPr lang="tr-TR" dirty="0"/>
              <a:t> </a:t>
            </a:r>
            <a:r>
              <a:rPr lang="en-US" dirty="0" err="1"/>
              <a:t>megalin</a:t>
            </a:r>
            <a:r>
              <a:rPr lang="en-US" dirty="0"/>
              <a:t> polymorphism associated with promoter activity</a:t>
            </a:r>
            <a:r>
              <a:rPr lang="tr-TR" dirty="0"/>
              <a:t> and Alzheimer’s disease risk. </a:t>
            </a:r>
            <a:r>
              <a:rPr lang="tr-TR" i="1" dirty="0"/>
              <a:t>Am J Med Genet B Neuropsychiatr Genet </a:t>
            </a:r>
            <a:r>
              <a:rPr lang="tr-TR" b="1" dirty="0"/>
              <a:t>153B</a:t>
            </a:r>
            <a:r>
              <a:rPr lang="tr-TR" dirty="0"/>
              <a:t>, 895-902.</a:t>
            </a:r>
          </a:p>
          <a:p>
            <a:pPr lvl="1"/>
            <a:r>
              <a:rPr lang="tr-TR" dirty="0"/>
              <a:t>Wang LL, et al. (2011) A single nucleotide </a:t>
            </a:r>
            <a:r>
              <a:rPr lang="en-US" dirty="0"/>
              <a:t>polymorphism in LRP2 is associated with susceptibility to</a:t>
            </a:r>
            <a:r>
              <a:rPr lang="tr-TR" dirty="0"/>
              <a:t> </a:t>
            </a:r>
            <a:r>
              <a:rPr lang="en-US" dirty="0"/>
              <a:t>Alzheimer’s disease in the Chinese population.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Chim</a:t>
            </a:r>
            <a:r>
              <a:rPr lang="tr-TR" i="1" dirty="0"/>
              <a:t> Acta </a:t>
            </a:r>
            <a:r>
              <a:rPr lang="tr-TR" b="1" dirty="0"/>
              <a:t>412</a:t>
            </a:r>
            <a:r>
              <a:rPr lang="tr-TR" dirty="0"/>
              <a:t>, 268-270</a:t>
            </a:r>
          </a:p>
          <a:p>
            <a:pPr lvl="2"/>
            <a:endParaRPr lang="tr-TR" dirty="0"/>
          </a:p>
          <a:p>
            <a:r>
              <a:rPr lang="tr-T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between LRP2 (megalin) polymorphisms and cognitive decline</a:t>
            </a:r>
          </a:p>
          <a:p>
            <a:pPr lvl="1"/>
            <a:r>
              <a:rPr lang="tr-TR" dirty="0"/>
              <a:t>Beydoun MA, et al. (2012) Vitamin D receptor and megalin </a:t>
            </a:r>
            <a:r>
              <a:rPr lang="en-US" dirty="0"/>
              <a:t>gene polymorphisms and their associations with longitudinal</a:t>
            </a:r>
            <a:r>
              <a:rPr lang="tr-TR" dirty="0"/>
              <a:t> cognitive change in US adults. </a:t>
            </a:r>
            <a:r>
              <a:rPr lang="tr-TR" i="1" dirty="0"/>
              <a:t>Am J Clin Nutr </a:t>
            </a:r>
            <a:r>
              <a:rPr lang="tr-TR" b="1" dirty="0"/>
              <a:t>95</a:t>
            </a:r>
            <a:r>
              <a:rPr lang="tr-TR" dirty="0"/>
              <a:t>, 163-178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  <a:p>
            <a:r>
              <a:rPr lang="tr-TR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Association between vitamin D binding protein (GC, VDBP) polymorphisms and Parkinson’s disease:</a:t>
            </a:r>
          </a:p>
          <a:p>
            <a:pPr lvl="1"/>
            <a:r>
              <a:rPr lang="tr-TR" dirty="0" smtClean="0"/>
              <a:t>Gezen-Ak </a:t>
            </a:r>
            <a:r>
              <a:rPr lang="tr-TR" dirty="0"/>
              <a:t>D, et al (2016) GC and VDR SNPs and Vitamin D Levels in Parkinson's Disease: The Relevance to Clinical Features. Neuromolecular Med. </a:t>
            </a:r>
          </a:p>
          <a:p>
            <a:endParaRPr lang="tr-T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5993" y="332656"/>
            <a:ext cx="9582263" cy="648072"/>
          </a:xfrm>
        </p:spPr>
        <p:txBody>
          <a:bodyPr>
            <a:no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VDR-vitamin D pathway in neurodegenerative disorders</a:t>
            </a:r>
          </a:p>
        </p:txBody>
      </p:sp>
    </p:spTree>
    <p:extLst>
      <p:ext uri="{BB962C8B-B14F-4D97-AF65-F5344CB8AC3E}">
        <p14:creationId xmlns:p14="http://schemas.microsoft.com/office/powerpoint/2010/main" val="2909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3148" y="2400299"/>
            <a:ext cx="8596668" cy="20093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25OHD levels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34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78106" y="408405"/>
            <a:ext cx="7668344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relation between vitamin D and neurodegeneration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76525" y="1412775"/>
            <a:ext cx="9791475" cy="436579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Vitamin D deficiency and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performance </a:t>
            </a:r>
            <a:r>
              <a:rPr lang="tr-TR" dirty="0" smtClean="0"/>
              <a:t>(2006-2010)</a:t>
            </a:r>
          </a:p>
          <a:p>
            <a:pPr lvl="1"/>
            <a:r>
              <a:rPr lang="tr-TR" dirty="0" smtClean="0"/>
              <a:t>Wilkins CH, Sheline YI, Roe CM, Birge SJ, Morris JC (2006) </a:t>
            </a:r>
            <a:r>
              <a:rPr lang="en-US" dirty="0" smtClean="0"/>
              <a:t>Vitamin D deficiency is associated with low mood and worse</a:t>
            </a:r>
            <a:r>
              <a:rPr lang="tr-TR" dirty="0" smtClean="0"/>
              <a:t> </a:t>
            </a:r>
            <a:r>
              <a:rPr lang="en-US" dirty="0" smtClean="0"/>
              <a:t>cognitive performance in older adults. </a:t>
            </a:r>
            <a:r>
              <a:rPr lang="en-US" i="1" dirty="0" smtClean="0"/>
              <a:t>Am J </a:t>
            </a:r>
            <a:r>
              <a:rPr lang="en-US" i="1" dirty="0" err="1" smtClean="0"/>
              <a:t>Geriat</a:t>
            </a:r>
            <a:r>
              <a:rPr lang="en-US" i="1" dirty="0" smtClean="0"/>
              <a:t> </a:t>
            </a:r>
            <a:r>
              <a:rPr lang="en-US" i="1" dirty="0" err="1" smtClean="0"/>
              <a:t>Psychiat</a:t>
            </a:r>
            <a:r>
              <a:rPr lang="tr-TR" i="1" dirty="0" smtClean="0"/>
              <a:t> </a:t>
            </a:r>
            <a:r>
              <a:rPr lang="tr-TR" b="1" dirty="0" smtClean="0"/>
              <a:t>14, 1032-1040.</a:t>
            </a:r>
          </a:p>
          <a:p>
            <a:pPr lvl="1"/>
            <a:r>
              <a:rPr lang="tr-TR" dirty="0" err="1" smtClean="0"/>
              <a:t>Annweiler</a:t>
            </a:r>
            <a:r>
              <a:rPr lang="tr-TR" dirty="0" smtClean="0"/>
              <a:t> C, </a:t>
            </a:r>
            <a:r>
              <a:rPr lang="tr-TR" dirty="0" err="1" smtClean="0"/>
              <a:t>Schott</a:t>
            </a:r>
            <a:r>
              <a:rPr lang="tr-TR" dirty="0" smtClean="0"/>
              <a:t> AM, </a:t>
            </a:r>
            <a:r>
              <a:rPr lang="tr-TR" dirty="0" err="1" smtClean="0"/>
              <a:t>Allali</a:t>
            </a:r>
            <a:r>
              <a:rPr lang="tr-TR" dirty="0" smtClean="0"/>
              <a:t> G, </a:t>
            </a:r>
            <a:r>
              <a:rPr lang="tr-TR" dirty="0" err="1" smtClean="0"/>
              <a:t>Bridenbaugh</a:t>
            </a:r>
            <a:r>
              <a:rPr lang="tr-TR" dirty="0" smtClean="0"/>
              <a:t> SA, </a:t>
            </a:r>
            <a:r>
              <a:rPr lang="tr-TR" dirty="0" err="1" smtClean="0"/>
              <a:t>Kressig</a:t>
            </a:r>
            <a:r>
              <a:rPr lang="tr-TR" dirty="0" smtClean="0"/>
              <a:t> </a:t>
            </a:r>
            <a:r>
              <a:rPr lang="fr-FR" dirty="0" smtClean="0"/>
              <a:t>RW, Allain P, </a:t>
            </a:r>
            <a:r>
              <a:rPr lang="fr-FR" dirty="0" err="1" smtClean="0"/>
              <a:t>Herrmann</a:t>
            </a:r>
            <a:r>
              <a:rPr lang="fr-FR" dirty="0" smtClean="0"/>
              <a:t> FR, </a:t>
            </a:r>
            <a:r>
              <a:rPr lang="fr-FR" dirty="0" err="1" smtClean="0"/>
              <a:t>Beauchet</a:t>
            </a:r>
            <a:r>
              <a:rPr lang="fr-FR" dirty="0" smtClean="0"/>
              <a:t> O (2010) Association</a:t>
            </a:r>
            <a:r>
              <a:rPr lang="tr-TR" dirty="0" smtClean="0"/>
              <a:t> </a:t>
            </a:r>
            <a:r>
              <a:rPr lang="en-US" dirty="0" smtClean="0"/>
              <a:t>of vitamin D deficiency with cognitive impairment in older</a:t>
            </a:r>
            <a:r>
              <a:rPr lang="tr-TR" dirty="0" smtClean="0"/>
              <a:t> </a:t>
            </a:r>
            <a:r>
              <a:rPr lang="en-US" dirty="0" smtClean="0"/>
              <a:t>women: cross-sectional study. </a:t>
            </a:r>
            <a:r>
              <a:rPr lang="en-US" i="1" dirty="0" smtClean="0"/>
              <a:t>Neurology </a:t>
            </a:r>
            <a:r>
              <a:rPr lang="en-US" b="1" i="1" dirty="0" smtClean="0"/>
              <a:t>74, 27-32.</a:t>
            </a:r>
            <a:endParaRPr lang="tr-TR" dirty="0" smtClean="0"/>
          </a:p>
          <a:p>
            <a:endParaRPr lang="tr-TR" dirty="0" smtClean="0">
              <a:solidFill>
                <a:srgbClr val="FFFF00"/>
              </a:solidFill>
            </a:endParaRPr>
          </a:p>
          <a:p>
            <a:r>
              <a:rPr lang="tr-TR" dirty="0" smtClean="0">
                <a:solidFill>
                  <a:schemeClr val="accent2"/>
                </a:solidFill>
              </a:rPr>
              <a:t>Vitamin D levels and </a:t>
            </a:r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cognitive decline</a:t>
            </a:r>
            <a:r>
              <a:rPr lang="tr-TR" dirty="0" smtClean="0">
                <a:solidFill>
                  <a:schemeClr val="accent2"/>
                </a:solidFill>
              </a:rPr>
              <a:t> </a:t>
            </a:r>
            <a:r>
              <a:rPr lang="tr-TR" dirty="0" smtClean="0"/>
              <a:t>(2009-2010)</a:t>
            </a:r>
          </a:p>
          <a:p>
            <a:pPr lvl="1"/>
            <a:r>
              <a:rPr lang="tr-TR" dirty="0" smtClean="0"/>
              <a:t>Llewellyn </a:t>
            </a:r>
            <a:r>
              <a:rPr lang="tr-TR" dirty="0"/>
              <a:t>DJ, Langa KM, Lang IA (2009) Serum </a:t>
            </a:r>
            <a:r>
              <a:rPr lang="tr-TR" dirty="0" smtClean="0"/>
              <a:t>25- </a:t>
            </a:r>
            <a:r>
              <a:rPr lang="en-US" dirty="0" err="1" smtClean="0"/>
              <a:t>hydroxyvitamin</a:t>
            </a:r>
            <a:r>
              <a:rPr lang="en-US" dirty="0" smtClean="0"/>
              <a:t> </a:t>
            </a:r>
            <a:r>
              <a:rPr lang="en-US" dirty="0"/>
              <a:t>D concentration and cognitive </a:t>
            </a:r>
            <a:r>
              <a:rPr lang="en-US" dirty="0" smtClean="0"/>
              <a:t>impairment.</a:t>
            </a:r>
            <a:r>
              <a:rPr lang="tr-TR" dirty="0" smtClean="0"/>
              <a:t> </a:t>
            </a:r>
            <a:r>
              <a:rPr lang="pl-PL" i="1" dirty="0" smtClean="0"/>
              <a:t>J </a:t>
            </a:r>
            <a:r>
              <a:rPr lang="pl-PL" i="1" dirty="0"/>
              <a:t>Geriatr Psychiatry Neurol </a:t>
            </a:r>
            <a:r>
              <a:rPr lang="pl-PL" b="1" i="1" dirty="0"/>
              <a:t>22, 188-195.</a:t>
            </a:r>
          </a:p>
          <a:p>
            <a:pPr lvl="1"/>
            <a:r>
              <a:rPr lang="nn-NO" dirty="0" smtClean="0"/>
              <a:t>Llewellyn </a:t>
            </a:r>
            <a:r>
              <a:rPr lang="nn-NO" dirty="0"/>
              <a:t>DJ, Lang IA, Langa KM, Muniz-Terrera G, </a:t>
            </a:r>
            <a:r>
              <a:rPr lang="nn-NO" dirty="0" smtClean="0"/>
              <a:t>Phillips</a:t>
            </a:r>
            <a:r>
              <a:rPr lang="tr-TR" dirty="0" smtClean="0"/>
              <a:t> </a:t>
            </a:r>
            <a:r>
              <a:rPr lang="it-IT" dirty="0" smtClean="0"/>
              <a:t>CL</a:t>
            </a:r>
            <a:r>
              <a:rPr lang="it-IT" dirty="0"/>
              <a:t>, Cherubini A, Ferrucci L, Melzer D (2010) Vitamin D </a:t>
            </a:r>
            <a:r>
              <a:rPr lang="it-IT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risk </a:t>
            </a:r>
            <a:r>
              <a:rPr lang="en-US" dirty="0"/>
              <a:t>of cognitive decline in elderly persons. </a:t>
            </a:r>
            <a:r>
              <a:rPr lang="en-US" i="1" dirty="0"/>
              <a:t>Arch Intern </a:t>
            </a:r>
            <a:r>
              <a:rPr lang="en-US" i="1" dirty="0" smtClean="0"/>
              <a:t>Med</a:t>
            </a:r>
            <a:r>
              <a:rPr lang="tr-TR" i="1" dirty="0" smtClean="0"/>
              <a:t> </a:t>
            </a:r>
            <a:r>
              <a:rPr lang="tr-TR" b="1" dirty="0" smtClean="0"/>
              <a:t>170</a:t>
            </a:r>
            <a:r>
              <a:rPr lang="tr-TR" b="1" dirty="0"/>
              <a:t>, 1135-1141</a:t>
            </a:r>
            <a:r>
              <a:rPr lang="tr-TR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20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658</TotalTime>
  <Words>3180</Words>
  <Application>Microsoft Office PowerPoint</Application>
  <PresentationFormat>Widescreen</PresentationFormat>
  <Paragraphs>463</Paragraphs>
  <Slides>45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TimesNewRomanPSMT</vt:lpstr>
      <vt:lpstr>Trebuchet MS</vt:lpstr>
      <vt:lpstr>Wingdings</vt:lpstr>
      <vt:lpstr>Wingdings 3</vt:lpstr>
      <vt:lpstr>Facet</vt:lpstr>
      <vt:lpstr>The clues for new roles of  vitamin D and vitamin D receptor  in neurodegeneration. </vt:lpstr>
      <vt:lpstr>The begining...</vt:lpstr>
      <vt:lpstr>Alzheimer’s disease</vt:lpstr>
      <vt:lpstr>Amyloid Beta</vt:lpstr>
      <vt:lpstr>Does vitamin D act in brain?</vt:lpstr>
      <vt:lpstr>Vitamin D receptor gene (VDR)- Alzheimer’s disease</vt:lpstr>
      <vt:lpstr>Genetic background of VDR-vitamin D pathway in neurodegenerative disorders</vt:lpstr>
      <vt:lpstr>PowerPoint Presentation</vt:lpstr>
      <vt:lpstr>The relation between vitamin D and neurodegeneration</vt:lpstr>
      <vt:lpstr>Vitamin D deficiency and Alzheimer’s disease</vt:lpstr>
      <vt:lpstr>Littlejohns TJ. et al.   Vitamin D and the risk of dementia and Alzheimer disease. Neurology. 2014</vt:lpstr>
      <vt:lpstr>Nutrient Biomarkers for Dementia</vt:lpstr>
      <vt:lpstr>CSF Vitamin D – CSF AMYLOID BETA CORRELATION</vt:lpstr>
      <vt:lpstr>Growing evidence suggests a neurosteroid like properties for vitamin D.   Yet sceptics are asking the same question more than a decade:  Is it really there?  In other words: (Does vitamin D have an action in brain as we know it?)</vt:lpstr>
      <vt:lpstr>The cerebral expression of  vitamin D-associated enzymes and receptors?</vt:lpstr>
      <vt:lpstr>VITAMIN D RECEPTORS</vt:lpstr>
      <vt:lpstr>Long before us:</vt:lpstr>
      <vt:lpstr>Landel study (2018)</vt:lpstr>
      <vt:lpstr>The subcellular location of VDR</vt:lpstr>
      <vt:lpstr>Subsection conclusion:  </vt:lpstr>
      <vt:lpstr>Cellular and animal models of neurodegeneration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Subsection conclusion:  </vt:lpstr>
      <vt:lpstr>Neurodegeneration:  Loss of function - death of a neuron  What does vitamin D do in a neuron? How does it do that?  Future Directions:</vt:lpstr>
      <vt:lpstr>Novel properties of vitamin D and its receptors  may emerge from the relation between  amyloid beta and vitamin D?</vt:lpstr>
      <vt:lpstr>Hypotesis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Besides transcriptional regulation... Vitamin D and amyloid beta have a cross talk over post transcriptional regulation via miRNAs</vt:lpstr>
      <vt:lpstr>PowerPoint Presentation</vt:lpstr>
      <vt:lpstr>Hypothesis 2 </vt:lpstr>
      <vt:lpstr>PowerPoint Presentation</vt:lpstr>
      <vt:lpstr>PowerPoint Presentation</vt:lpstr>
      <vt:lpstr>PowerPoint Presentation</vt:lpstr>
      <vt:lpstr>Energy metabolism, vitamin D and VDR?</vt:lpstr>
      <vt:lpstr>OXPHOS</vt:lpstr>
      <vt:lpstr>Conclusion </vt:lpstr>
      <vt:lpstr>BRAIN AND NEURODEGENERATIVE DISORDERS RESEARCH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clues for new roles of vitamin D and vitamin D receptor in neurodegeneration.  Erdinç Dursun &amp; Duygu Gezen-Ak</dc:title>
  <dc:creator>Erdinc Dursun</dc:creator>
  <cp:lastModifiedBy>Erdinc Dursun</cp:lastModifiedBy>
  <cp:revision>126</cp:revision>
  <dcterms:created xsi:type="dcterms:W3CDTF">2018-08-12T10:45:28Z</dcterms:created>
  <dcterms:modified xsi:type="dcterms:W3CDTF">2018-08-29T15:54:47Z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5147849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